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57" r:id="rId3"/>
    <p:sldId id="287" r:id="rId4"/>
    <p:sldId id="258" r:id="rId5"/>
    <p:sldId id="288" r:id="rId6"/>
    <p:sldId id="289" r:id="rId7"/>
    <p:sldId id="291" r:id="rId8"/>
    <p:sldId id="292" r:id="rId9"/>
    <p:sldId id="293" r:id="rId10"/>
    <p:sldId id="264" r:id="rId11"/>
    <p:sldId id="268" r:id="rId12"/>
    <p:sldId id="269" r:id="rId13"/>
    <p:sldId id="296" r:id="rId14"/>
    <p:sldId id="286" r:id="rId15"/>
    <p:sldId id="271" r:id="rId16"/>
    <p:sldId id="272" r:id="rId17"/>
    <p:sldId id="273" r:id="rId18"/>
    <p:sldId id="274" r:id="rId19"/>
    <p:sldId id="275" r:id="rId20"/>
    <p:sldId id="276" r:id="rId21"/>
    <p:sldId id="277" r:id="rId22"/>
    <p:sldId id="294" r:id="rId23"/>
    <p:sldId id="261" r:id="rId24"/>
    <p:sldId id="295" r:id="rId25"/>
    <p:sldId id="278" r:id="rId26"/>
    <p:sldId id="297" r:id="rId27"/>
    <p:sldId id="280" r:id="rId28"/>
    <p:sldId id="285" r:id="rId29"/>
    <p:sldId id="279" r:id="rId30"/>
  </p:sldIdLst>
  <p:sldSz cx="9144000" cy="6858000" type="screen4x3"/>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03"/>
    <p:restoredTop sz="96296" autoAdjust="0"/>
  </p:normalViewPr>
  <p:slideViewPr>
    <p:cSldViewPr>
      <p:cViewPr>
        <p:scale>
          <a:sx n="149" d="100"/>
          <a:sy n="149" d="100"/>
        </p:scale>
        <p:origin x="352" y="-312"/>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tiff>
</file>

<file path=ppt/media/image11.jpg>
</file>

<file path=ppt/media/image12.jpg>
</file>

<file path=ppt/media/image13.png>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68D7D64F-9F7F-FB48-A023-4E98C1F74AE6}" type="datetimeFigureOut">
              <a:rPr lang="en-US" smtClean="0"/>
              <a:t>2/16/21</a:t>
            </a:fld>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48AEC7EA-0EA9-E144-8961-99EC1B78A39F}" type="slidenum">
              <a:rPr lang="en-US" smtClean="0"/>
              <a:t>‹#›</a:t>
            </a:fld>
            <a:endParaRPr lang="en-US"/>
          </a:p>
        </p:txBody>
      </p:sp>
    </p:spTree>
    <p:extLst>
      <p:ext uri="{BB962C8B-B14F-4D97-AF65-F5344CB8AC3E}">
        <p14:creationId xmlns:p14="http://schemas.microsoft.com/office/powerpoint/2010/main" val="216622300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dev.mysql.com/doc/workbench/en/wb-forward-engineering.html"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dev.mysql.com/doc/workbench/en/wb-reverse-engineering.html"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AEC7EA-0EA9-E144-8961-99EC1B78A39F}" type="slidenum">
              <a:rPr lang="en-US" smtClean="0"/>
              <a:t>1</a:t>
            </a:fld>
            <a:endParaRPr lang="en-US"/>
          </a:p>
        </p:txBody>
      </p:sp>
    </p:spTree>
    <p:extLst>
      <p:ext uri="{BB962C8B-B14F-4D97-AF65-F5344CB8AC3E}">
        <p14:creationId xmlns:p14="http://schemas.microsoft.com/office/powerpoint/2010/main" val="27140350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8AEC7EA-0EA9-E144-8961-99EC1B78A39F}" type="slidenum">
              <a:rPr lang="en-US" smtClean="0"/>
              <a:t>13</a:t>
            </a:fld>
            <a:endParaRPr lang="en-US"/>
          </a:p>
        </p:txBody>
      </p:sp>
    </p:spTree>
    <p:extLst>
      <p:ext uri="{BB962C8B-B14F-4D97-AF65-F5344CB8AC3E}">
        <p14:creationId xmlns:p14="http://schemas.microsoft.com/office/powerpoint/2010/main" val="30778264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AEC7EA-0EA9-E144-8961-99EC1B78A39F}" type="slidenum">
              <a:rPr lang="en-US" smtClean="0"/>
              <a:t>15</a:t>
            </a:fld>
            <a:endParaRPr lang="en-US"/>
          </a:p>
        </p:txBody>
      </p:sp>
    </p:spTree>
    <p:extLst>
      <p:ext uri="{BB962C8B-B14F-4D97-AF65-F5344CB8AC3E}">
        <p14:creationId xmlns:p14="http://schemas.microsoft.com/office/powerpoint/2010/main" val="29610936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AEC7EA-0EA9-E144-8961-99EC1B78A39F}" type="slidenum">
              <a:rPr lang="en-US" smtClean="0"/>
              <a:t>19</a:t>
            </a:fld>
            <a:endParaRPr lang="en-US"/>
          </a:p>
        </p:txBody>
      </p:sp>
    </p:spTree>
    <p:extLst>
      <p:ext uri="{BB962C8B-B14F-4D97-AF65-F5344CB8AC3E}">
        <p14:creationId xmlns:p14="http://schemas.microsoft.com/office/powerpoint/2010/main" val="38257540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AEC7EA-0EA9-E144-8961-99EC1B78A39F}" type="slidenum">
              <a:rPr lang="en-US" smtClean="0"/>
              <a:t>20</a:t>
            </a:fld>
            <a:endParaRPr lang="en-US"/>
          </a:p>
        </p:txBody>
      </p:sp>
    </p:spTree>
    <p:extLst>
      <p:ext uri="{BB962C8B-B14F-4D97-AF65-F5344CB8AC3E}">
        <p14:creationId xmlns:p14="http://schemas.microsoft.com/office/powerpoint/2010/main" val="1675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Forward-engineering: </a:t>
            </a:r>
            <a:r>
              <a:rPr lang="en-US" sz="1200" kern="1200" dirty="0">
                <a:solidFill>
                  <a:schemeClr val="tx1"/>
                </a:solidFill>
                <a:effectLst/>
                <a:latin typeface="+mn-lt"/>
                <a:ea typeface="+mn-ea"/>
                <a:cs typeface="+mn-cs"/>
              </a:rPr>
              <a:t>the process of building from a high-level model or concept to build in complexities and lower-level details.</a:t>
            </a:r>
          </a:p>
          <a:p>
            <a:r>
              <a:rPr lang="en-US" sz="1200" b="0" i="0" kern="1200" dirty="0">
                <a:solidFill>
                  <a:schemeClr val="tx1"/>
                </a:solidFill>
                <a:effectLst/>
                <a:latin typeface="+mn-lt"/>
                <a:ea typeface="+mn-ea"/>
                <a:cs typeface="+mn-cs"/>
              </a:rPr>
              <a:t>Forward engineering in SQL is using a script or database model to create or alter a new database:</a:t>
            </a:r>
            <a:r>
              <a:rPr lang="zh-CN" alt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3"/>
              </a:rPr>
              <a:t>https://dev.mysql.com/doc/workbench/en/wb-forward-engineering.html</a:t>
            </a:r>
            <a:r>
              <a:rPr lang="en-US" sz="1200" b="0" i="0" kern="1200" dirty="0">
                <a:solidFill>
                  <a:schemeClr val="tx1"/>
                </a:solidFill>
                <a:effectLst/>
                <a:latin typeface="+mn-lt"/>
                <a:ea typeface="+mn-ea"/>
                <a:cs typeface="+mn-cs"/>
              </a:rPr>
              <a:t> </a:t>
            </a:r>
          </a:p>
          <a:p>
            <a:r>
              <a:rPr lang="en-US" sz="1200" b="0" i="0" kern="1200" dirty="0">
                <a:solidFill>
                  <a:schemeClr val="tx1"/>
                </a:solidFill>
                <a:effectLst/>
                <a:latin typeface="+mn-lt"/>
                <a:ea typeface="+mn-ea"/>
                <a:cs typeface="+mn-cs"/>
              </a:rPr>
              <a:t>Reverse engineering in SQL is creating a script or model based on an existing database:</a:t>
            </a:r>
            <a:r>
              <a:rPr lang="zh-CN" altLang="en-US" sz="1200" b="0" i="0" kern="1200" baseline="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4"/>
              </a:rPr>
              <a:t>https://dev.mysql.com/doc/workbench/en/wb-reverse-engineering.html</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8AEC7EA-0EA9-E144-8961-99EC1B78A39F}" type="slidenum">
              <a:rPr lang="en-US" smtClean="0"/>
              <a:t>2</a:t>
            </a:fld>
            <a:endParaRPr lang="en-US"/>
          </a:p>
        </p:txBody>
      </p:sp>
    </p:spTree>
    <p:extLst>
      <p:ext uri="{BB962C8B-B14F-4D97-AF65-F5344CB8AC3E}">
        <p14:creationId xmlns:p14="http://schemas.microsoft.com/office/powerpoint/2010/main" val="19581771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altLang="zh-CN" dirty="0"/>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48AEC7EA-0EA9-E144-8961-99EC1B78A39F}" type="slidenum">
              <a:rPr lang="en-US" smtClean="0"/>
              <a:t>4</a:t>
            </a:fld>
            <a:endParaRPr lang="en-US"/>
          </a:p>
        </p:txBody>
      </p:sp>
    </p:spTree>
    <p:extLst>
      <p:ext uri="{BB962C8B-B14F-4D97-AF65-F5344CB8AC3E}">
        <p14:creationId xmlns:p14="http://schemas.microsoft.com/office/powerpoint/2010/main" val="21992705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altLang="zh-CN" dirty="0"/>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48AEC7EA-0EA9-E144-8961-99EC1B78A39F}" type="slidenum">
              <a:rPr lang="en-US" smtClean="0"/>
              <a:t>5</a:t>
            </a:fld>
            <a:endParaRPr lang="en-US"/>
          </a:p>
        </p:txBody>
      </p:sp>
    </p:spTree>
    <p:extLst>
      <p:ext uri="{BB962C8B-B14F-4D97-AF65-F5344CB8AC3E}">
        <p14:creationId xmlns:p14="http://schemas.microsoft.com/office/powerpoint/2010/main" val="20512360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altLang="zh-CN" dirty="0"/>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48AEC7EA-0EA9-E144-8961-99EC1B78A39F}" type="slidenum">
              <a:rPr lang="en-US" smtClean="0"/>
              <a:t>6</a:t>
            </a:fld>
            <a:endParaRPr lang="en-US"/>
          </a:p>
        </p:txBody>
      </p:sp>
    </p:spTree>
    <p:extLst>
      <p:ext uri="{BB962C8B-B14F-4D97-AF65-F5344CB8AC3E}">
        <p14:creationId xmlns:p14="http://schemas.microsoft.com/office/powerpoint/2010/main" val="434636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altLang="zh-CN" dirty="0"/>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48AEC7EA-0EA9-E144-8961-99EC1B78A39F}" type="slidenum">
              <a:rPr lang="en-US" smtClean="0"/>
              <a:t>7</a:t>
            </a:fld>
            <a:endParaRPr lang="en-US"/>
          </a:p>
        </p:txBody>
      </p:sp>
    </p:spTree>
    <p:extLst>
      <p:ext uri="{BB962C8B-B14F-4D97-AF65-F5344CB8AC3E}">
        <p14:creationId xmlns:p14="http://schemas.microsoft.com/office/powerpoint/2010/main" val="2033862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altLang="zh-CN" dirty="0"/>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48AEC7EA-0EA9-E144-8961-99EC1B78A39F}" type="slidenum">
              <a:rPr lang="en-US" smtClean="0"/>
              <a:t>8</a:t>
            </a:fld>
            <a:endParaRPr lang="en-US"/>
          </a:p>
        </p:txBody>
      </p:sp>
    </p:spTree>
    <p:extLst>
      <p:ext uri="{BB962C8B-B14F-4D97-AF65-F5344CB8AC3E}">
        <p14:creationId xmlns:p14="http://schemas.microsoft.com/office/powerpoint/2010/main" val="24208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US" altLang="zh-CN" dirty="0"/>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48AEC7EA-0EA9-E144-8961-99EC1B78A39F}" type="slidenum">
              <a:rPr lang="en-US" smtClean="0"/>
              <a:t>9</a:t>
            </a:fld>
            <a:endParaRPr lang="en-US"/>
          </a:p>
        </p:txBody>
      </p:sp>
    </p:spTree>
    <p:extLst>
      <p:ext uri="{BB962C8B-B14F-4D97-AF65-F5344CB8AC3E}">
        <p14:creationId xmlns:p14="http://schemas.microsoft.com/office/powerpoint/2010/main" val="551827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AEC7EA-0EA9-E144-8961-99EC1B78A39F}" type="slidenum">
              <a:rPr lang="en-US" smtClean="0"/>
              <a:t>10</a:t>
            </a:fld>
            <a:endParaRPr lang="en-US"/>
          </a:p>
        </p:txBody>
      </p:sp>
    </p:spTree>
    <p:extLst>
      <p:ext uri="{BB962C8B-B14F-4D97-AF65-F5344CB8AC3E}">
        <p14:creationId xmlns:p14="http://schemas.microsoft.com/office/powerpoint/2010/main" val="2237838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2/16/21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D2533C"/>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2/16/21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D2533C"/>
                </a:solidFill>
                <a:latin typeface="Arial"/>
                <a:cs typeface="Arial"/>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2/16/21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D2533C"/>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2/16/21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9144000" cy="365760"/>
          </a:xfrm>
          <a:custGeom>
            <a:avLst/>
            <a:gdLst/>
            <a:ahLst/>
            <a:cxnLst/>
            <a:rect l="l" t="t" r="r" b="b"/>
            <a:pathLst>
              <a:path w="9144000" h="365760">
                <a:moveTo>
                  <a:pt x="0" y="0"/>
                </a:moveTo>
                <a:lnTo>
                  <a:pt x="9144000" y="0"/>
                </a:lnTo>
                <a:lnTo>
                  <a:pt x="9144000" y="365760"/>
                </a:lnTo>
                <a:lnTo>
                  <a:pt x="0" y="365760"/>
                </a:lnTo>
                <a:lnTo>
                  <a:pt x="0" y="0"/>
                </a:lnTo>
                <a:close/>
              </a:path>
            </a:pathLst>
          </a:custGeom>
          <a:solidFill>
            <a:srgbClr val="A4B1A9"/>
          </a:solidFill>
        </p:spPr>
        <p:txBody>
          <a:bodyPr wrap="square" lIns="0" tIns="0" rIns="0" bIns="0" rtlCol="0"/>
          <a:lstStyle/>
          <a:p>
            <a:endParaRPr/>
          </a:p>
        </p:txBody>
      </p:sp>
      <p:sp>
        <p:nvSpPr>
          <p:cNvPr id="17" name="bk object 17"/>
          <p:cNvSpPr/>
          <p:nvPr/>
        </p:nvSpPr>
        <p:spPr>
          <a:xfrm>
            <a:off x="1071562" y="647700"/>
            <a:ext cx="7000875" cy="5562600"/>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2/16/21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9144000" cy="365760"/>
          </a:xfrm>
          <a:custGeom>
            <a:avLst/>
            <a:gdLst/>
            <a:ahLst/>
            <a:cxnLst/>
            <a:rect l="l" t="t" r="r" b="b"/>
            <a:pathLst>
              <a:path w="9144000" h="365760">
                <a:moveTo>
                  <a:pt x="0" y="0"/>
                </a:moveTo>
                <a:lnTo>
                  <a:pt x="9144000" y="0"/>
                </a:lnTo>
                <a:lnTo>
                  <a:pt x="9144000" y="365760"/>
                </a:lnTo>
                <a:lnTo>
                  <a:pt x="0" y="365760"/>
                </a:lnTo>
                <a:lnTo>
                  <a:pt x="0" y="0"/>
                </a:lnTo>
                <a:close/>
              </a:path>
            </a:pathLst>
          </a:custGeom>
          <a:solidFill>
            <a:srgbClr val="A4B1A9"/>
          </a:solidFill>
        </p:spPr>
        <p:txBody>
          <a:bodyPr wrap="square" lIns="0" tIns="0" rIns="0" bIns="0" rtlCol="0"/>
          <a:lstStyle/>
          <a:p>
            <a:endParaRPr/>
          </a:p>
        </p:txBody>
      </p:sp>
      <p:sp>
        <p:nvSpPr>
          <p:cNvPr id="2" name="Holder 2"/>
          <p:cNvSpPr>
            <a:spLocks noGrp="1"/>
          </p:cNvSpPr>
          <p:nvPr>
            <p:ph type="title"/>
          </p:nvPr>
        </p:nvSpPr>
        <p:spPr>
          <a:xfrm>
            <a:off x="535940" y="754379"/>
            <a:ext cx="8072119" cy="548640"/>
          </a:xfrm>
          <a:prstGeom prst="rect">
            <a:avLst/>
          </a:prstGeom>
        </p:spPr>
        <p:txBody>
          <a:bodyPr wrap="square" lIns="0" tIns="0" rIns="0" bIns="0">
            <a:spAutoFit/>
          </a:bodyPr>
          <a:lstStyle>
            <a:lvl1pPr>
              <a:defRPr sz="3600" b="1" i="0">
                <a:solidFill>
                  <a:srgbClr val="D2533C"/>
                </a:solidFill>
                <a:latin typeface="Arial"/>
                <a:cs typeface="Arial"/>
              </a:defRPr>
            </a:lvl1pPr>
          </a:lstStyle>
          <a:p>
            <a:endParaRPr/>
          </a:p>
        </p:txBody>
      </p:sp>
      <p:sp>
        <p:nvSpPr>
          <p:cNvPr id="3" name="Holder 3"/>
          <p:cNvSpPr>
            <a:spLocks noGrp="1"/>
          </p:cNvSpPr>
          <p:nvPr>
            <p:ph type="body" idx="1"/>
          </p:nvPr>
        </p:nvSpPr>
        <p:spPr>
          <a:xfrm>
            <a:off x="535940" y="1550923"/>
            <a:ext cx="8072119" cy="39624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2/16/21</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dev.mysql.com/doc/refman/5.0/en/integer-types.html"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5.tiff"/></Relationships>
</file>

<file path=ppt/slides/_rels/slide2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85800" y="3398520"/>
            <a:ext cx="7848600" cy="1905"/>
          </a:xfrm>
          <a:custGeom>
            <a:avLst/>
            <a:gdLst/>
            <a:ahLst/>
            <a:cxnLst/>
            <a:rect l="l" t="t" r="r" b="b"/>
            <a:pathLst>
              <a:path w="7848600" h="1904">
                <a:moveTo>
                  <a:pt x="0" y="0"/>
                </a:moveTo>
                <a:lnTo>
                  <a:pt x="7848594" y="1587"/>
                </a:lnTo>
              </a:path>
            </a:pathLst>
          </a:custGeom>
          <a:ln w="19049">
            <a:solidFill>
              <a:srgbClr val="DC694C"/>
            </a:solidFill>
          </a:ln>
        </p:spPr>
        <p:txBody>
          <a:bodyPr wrap="square" lIns="0" tIns="0" rIns="0" bIns="0" rtlCol="0"/>
          <a:lstStyle/>
          <a:p>
            <a:endParaRPr/>
          </a:p>
        </p:txBody>
      </p:sp>
      <p:sp>
        <p:nvSpPr>
          <p:cNvPr id="3" name="object 3"/>
          <p:cNvSpPr txBox="1"/>
          <p:nvPr/>
        </p:nvSpPr>
        <p:spPr>
          <a:xfrm>
            <a:off x="764540" y="3479962"/>
            <a:ext cx="2703195" cy="1278620"/>
          </a:xfrm>
          <a:prstGeom prst="rect">
            <a:avLst/>
          </a:prstGeom>
        </p:spPr>
        <p:txBody>
          <a:bodyPr vert="horz" wrap="square" lIns="0" tIns="0" rIns="0" bIns="0" rtlCol="0">
            <a:spAutoFit/>
          </a:bodyPr>
          <a:lstStyle/>
          <a:p>
            <a:pPr marL="12700" marR="5080">
              <a:lnSpc>
                <a:spcPct val="119400"/>
              </a:lnSpc>
            </a:pPr>
            <a:r>
              <a:rPr sz="2400" dirty="0">
                <a:solidFill>
                  <a:srgbClr val="57576E"/>
                </a:solidFill>
                <a:latin typeface="Arial"/>
                <a:cs typeface="Arial"/>
              </a:rPr>
              <a:t>Database</a:t>
            </a:r>
            <a:r>
              <a:rPr sz="2400" spc="-100" dirty="0">
                <a:solidFill>
                  <a:srgbClr val="57576E"/>
                </a:solidFill>
                <a:latin typeface="Arial"/>
                <a:cs typeface="Arial"/>
              </a:rPr>
              <a:t> </a:t>
            </a:r>
            <a:r>
              <a:rPr sz="2400" dirty="0">
                <a:solidFill>
                  <a:srgbClr val="57576E"/>
                </a:solidFill>
                <a:latin typeface="Arial"/>
                <a:cs typeface="Arial"/>
              </a:rPr>
              <a:t>Concepts  </a:t>
            </a:r>
            <a:endParaRPr lang="en-US" sz="2400" dirty="0">
              <a:solidFill>
                <a:srgbClr val="57576E"/>
              </a:solidFill>
              <a:latin typeface="Arial"/>
              <a:cs typeface="Arial"/>
            </a:endParaRPr>
          </a:p>
          <a:p>
            <a:pPr marL="12700" marR="5080">
              <a:lnSpc>
                <a:spcPct val="117200"/>
              </a:lnSpc>
            </a:pPr>
            <a:r>
              <a:rPr lang="en-US" altLang="zh-CN" sz="2400" dirty="0">
                <a:solidFill>
                  <a:srgbClr val="57576E"/>
                </a:solidFill>
                <a:latin typeface="Arial"/>
                <a:cs typeface="Arial"/>
              </a:rPr>
              <a:t>Spring 2021</a:t>
            </a:r>
            <a:endParaRPr lang="en-US" sz="2400" dirty="0">
              <a:solidFill>
                <a:srgbClr val="57576E"/>
              </a:solidFill>
              <a:latin typeface="Arial"/>
              <a:cs typeface="Arial"/>
            </a:endParaRPr>
          </a:p>
          <a:p>
            <a:pPr marL="12700" marR="5080">
              <a:lnSpc>
                <a:spcPct val="119400"/>
              </a:lnSpc>
            </a:pPr>
            <a:r>
              <a:rPr lang="en-US" sz="2400" spc="-5" dirty="0">
                <a:solidFill>
                  <a:srgbClr val="57576E"/>
                </a:solidFill>
                <a:latin typeface="Arial"/>
                <a:cs typeface="Arial"/>
              </a:rPr>
              <a:t>Week </a:t>
            </a:r>
            <a:r>
              <a:rPr lang="en-US" altLang="zh-CN" sz="2400" spc="-5" dirty="0">
                <a:solidFill>
                  <a:srgbClr val="57576E"/>
                </a:solidFill>
                <a:latin typeface="Arial"/>
                <a:cs typeface="Arial"/>
              </a:rPr>
              <a:t>6</a:t>
            </a:r>
            <a:endParaRPr sz="2400" dirty="0">
              <a:latin typeface="Arial"/>
              <a:cs typeface="Arial"/>
            </a:endParaRPr>
          </a:p>
        </p:txBody>
      </p:sp>
      <p:sp>
        <p:nvSpPr>
          <p:cNvPr id="4" name="object 4"/>
          <p:cNvSpPr txBox="1">
            <a:spLocks noGrp="1"/>
          </p:cNvSpPr>
          <p:nvPr>
            <p:ph type="title"/>
          </p:nvPr>
        </p:nvSpPr>
        <p:spPr>
          <a:xfrm>
            <a:off x="762000" y="2438400"/>
            <a:ext cx="5486400" cy="830997"/>
          </a:xfrm>
          <a:prstGeom prst="rect">
            <a:avLst/>
          </a:prstGeom>
        </p:spPr>
        <p:txBody>
          <a:bodyPr vert="horz" wrap="square" lIns="0" tIns="0" rIns="0" bIns="0" rtlCol="0">
            <a:spAutoFit/>
          </a:bodyPr>
          <a:lstStyle/>
          <a:p>
            <a:pPr marL="12700">
              <a:lnSpc>
                <a:spcPct val="100000"/>
              </a:lnSpc>
            </a:pPr>
            <a:r>
              <a:rPr sz="5400" b="0" spc="-90" dirty="0">
                <a:latin typeface="Arial"/>
                <a:cs typeface="Arial"/>
              </a:rPr>
              <a:t>PROJECT</a:t>
            </a:r>
            <a:r>
              <a:rPr sz="5400" b="0" spc="-370" dirty="0">
                <a:latin typeface="Arial"/>
                <a:cs typeface="Arial"/>
              </a:rPr>
              <a:t> </a:t>
            </a:r>
            <a:r>
              <a:rPr sz="5400" b="0" spc="-105" dirty="0">
                <a:latin typeface="Arial"/>
                <a:cs typeface="Arial"/>
              </a:rPr>
              <a:t>#1</a:t>
            </a:r>
            <a:endParaRPr sz="5400" dirty="0">
              <a:latin typeface="Arial"/>
              <a:cs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CC10560C-0753-4179-B849-D0B10B9623AE}"/>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10"/>
            <a:ext cx="9143980" cy="6857990"/>
          </a:xfrm>
          <a:prstGeom prst="rect">
            <a:avLst/>
          </a:prstGeom>
          <a:noFill/>
        </p:spPr>
      </p:pic>
    </p:spTree>
    <p:extLst>
      <p:ext uri="{BB962C8B-B14F-4D97-AF65-F5344CB8AC3E}">
        <p14:creationId xmlns:p14="http://schemas.microsoft.com/office/powerpoint/2010/main" val="3970139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152400" y="1280857"/>
            <a:ext cx="8839200" cy="5260702"/>
          </a:xfrm>
          <a:prstGeom prst="rect">
            <a:avLst/>
          </a:prstGeom>
        </p:spPr>
      </p:pic>
      <p:sp>
        <p:nvSpPr>
          <p:cNvPr id="2" name="object 2"/>
          <p:cNvSpPr txBox="1">
            <a:spLocks noGrp="1"/>
          </p:cNvSpPr>
          <p:nvPr>
            <p:ph type="title"/>
          </p:nvPr>
        </p:nvSpPr>
        <p:spPr>
          <a:xfrm>
            <a:off x="535940" y="678179"/>
            <a:ext cx="4798060" cy="556895"/>
          </a:xfrm>
          <a:prstGeom prst="rect">
            <a:avLst/>
          </a:prstGeom>
        </p:spPr>
        <p:txBody>
          <a:bodyPr vert="horz" wrap="square" lIns="0" tIns="0" rIns="0" bIns="0" rtlCol="0">
            <a:spAutoFit/>
          </a:bodyPr>
          <a:lstStyle/>
          <a:p>
            <a:pPr marL="12700">
              <a:lnSpc>
                <a:spcPct val="100000"/>
              </a:lnSpc>
            </a:pPr>
            <a:r>
              <a:rPr sz="3600" spc="-80" dirty="0"/>
              <a:t>Data</a:t>
            </a:r>
            <a:r>
              <a:rPr sz="3600" spc="-295" dirty="0"/>
              <a:t> </a:t>
            </a:r>
            <a:r>
              <a:rPr lang="en-US" altLang="zh-CN" spc="-295" dirty="0"/>
              <a:t>R</a:t>
            </a:r>
            <a:r>
              <a:rPr lang="en-US" altLang="zh-CN" sz="3600" spc="-295" dirty="0"/>
              <a:t>ecord</a:t>
            </a:r>
            <a:endParaRPr sz="3600" dirty="0"/>
          </a:p>
        </p:txBody>
      </p:sp>
      <p:sp>
        <p:nvSpPr>
          <p:cNvPr id="5" name="object 5"/>
          <p:cNvSpPr/>
          <p:nvPr/>
        </p:nvSpPr>
        <p:spPr>
          <a:xfrm>
            <a:off x="5105400" y="4831081"/>
            <a:ext cx="228600" cy="220355"/>
          </a:xfrm>
          <a:custGeom>
            <a:avLst/>
            <a:gdLst/>
            <a:ahLst/>
            <a:cxnLst/>
            <a:rect l="l" t="t" r="r" b="b"/>
            <a:pathLst>
              <a:path w="407670" h="278764">
                <a:moveTo>
                  <a:pt x="0" y="0"/>
                </a:moveTo>
                <a:lnTo>
                  <a:pt x="407455" y="0"/>
                </a:lnTo>
                <a:lnTo>
                  <a:pt x="407455" y="278339"/>
                </a:lnTo>
                <a:lnTo>
                  <a:pt x="0" y="278339"/>
                </a:lnTo>
                <a:lnTo>
                  <a:pt x="0" y="0"/>
                </a:lnTo>
                <a:close/>
              </a:path>
            </a:pathLst>
          </a:custGeom>
          <a:ln w="26424">
            <a:solidFill>
              <a:srgbClr val="DC694C"/>
            </a:solidFill>
          </a:ln>
        </p:spPr>
        <p:txBody>
          <a:bodyPr wrap="square" lIns="0" tIns="0" rIns="0" bIns="0" rtlCol="0"/>
          <a:lstStyle/>
          <a:p>
            <a:endParaRPr/>
          </a:p>
        </p:txBody>
      </p:sp>
      <p:sp>
        <p:nvSpPr>
          <p:cNvPr id="7" name="object 7"/>
          <p:cNvSpPr txBox="1"/>
          <p:nvPr/>
        </p:nvSpPr>
        <p:spPr>
          <a:xfrm>
            <a:off x="6324600" y="4495799"/>
            <a:ext cx="1676400" cy="448841"/>
          </a:xfrm>
          <a:prstGeom prst="rect">
            <a:avLst/>
          </a:prstGeom>
          <a:solidFill>
            <a:srgbClr val="8D594E"/>
          </a:solidFill>
          <a:ln w="26424">
            <a:solidFill>
              <a:srgbClr val="6B4137"/>
            </a:solidFill>
          </a:ln>
        </p:spPr>
        <p:txBody>
          <a:bodyPr vert="horz" wrap="square" lIns="0" tIns="0" rIns="0" bIns="0" rtlCol="0">
            <a:spAutoFit/>
          </a:bodyPr>
          <a:lstStyle/>
          <a:p>
            <a:pPr marL="5080" algn="ctr">
              <a:lnSpc>
                <a:spcPts val="1695"/>
              </a:lnSpc>
            </a:pPr>
            <a:r>
              <a:rPr sz="1500" dirty="0">
                <a:solidFill>
                  <a:srgbClr val="FFFFFF"/>
                </a:solidFill>
                <a:latin typeface="Arial"/>
                <a:cs typeface="Arial"/>
              </a:rPr>
              <a:t>Save</a:t>
            </a:r>
            <a:r>
              <a:rPr sz="1500" spc="-100" dirty="0">
                <a:solidFill>
                  <a:srgbClr val="FFFFFF"/>
                </a:solidFill>
                <a:latin typeface="Arial"/>
                <a:cs typeface="Arial"/>
              </a:rPr>
              <a:t> </a:t>
            </a:r>
            <a:r>
              <a:rPr sz="1500" dirty="0">
                <a:solidFill>
                  <a:srgbClr val="FFFFFF"/>
                </a:solidFill>
                <a:latin typeface="Arial"/>
                <a:cs typeface="Arial"/>
              </a:rPr>
              <a:t>your</a:t>
            </a:r>
            <a:endParaRPr sz="1500" dirty="0">
              <a:latin typeface="Arial"/>
              <a:cs typeface="Arial"/>
            </a:endParaRPr>
          </a:p>
          <a:p>
            <a:pPr marL="238760" marR="226060" indent="-635" algn="ctr">
              <a:lnSpc>
                <a:spcPct val="100000"/>
              </a:lnSpc>
            </a:pPr>
            <a:r>
              <a:rPr sz="1500" spc="-5" dirty="0">
                <a:solidFill>
                  <a:srgbClr val="FFFFFF"/>
                </a:solidFill>
                <a:latin typeface="Arial"/>
                <a:cs typeface="Arial"/>
              </a:rPr>
              <a:t>data  </a:t>
            </a:r>
            <a:r>
              <a:rPr sz="1500" dirty="0">
                <a:solidFill>
                  <a:srgbClr val="FFFFFF"/>
                </a:solidFill>
                <a:latin typeface="Arial"/>
                <a:cs typeface="Arial"/>
              </a:rPr>
              <a:t>changes</a:t>
            </a:r>
            <a:endParaRPr sz="1500" dirty="0">
              <a:latin typeface="Arial"/>
              <a:cs typeface="Arial"/>
            </a:endParaRPr>
          </a:p>
        </p:txBody>
      </p:sp>
      <p:sp>
        <p:nvSpPr>
          <p:cNvPr id="10" name="object 4"/>
          <p:cNvSpPr/>
          <p:nvPr/>
        </p:nvSpPr>
        <p:spPr>
          <a:xfrm>
            <a:off x="3733347" y="6217710"/>
            <a:ext cx="610053" cy="323850"/>
          </a:xfrm>
          <a:custGeom>
            <a:avLst/>
            <a:gdLst/>
            <a:ahLst/>
            <a:cxnLst/>
            <a:rect l="l" t="t" r="r" b="b"/>
            <a:pathLst>
              <a:path w="1219200" h="228600">
                <a:moveTo>
                  <a:pt x="0" y="0"/>
                </a:moveTo>
                <a:lnTo>
                  <a:pt x="1219199" y="0"/>
                </a:lnTo>
                <a:lnTo>
                  <a:pt x="1219199" y="228599"/>
                </a:lnTo>
                <a:lnTo>
                  <a:pt x="0" y="228599"/>
                </a:lnTo>
                <a:lnTo>
                  <a:pt x="0" y="0"/>
                </a:lnTo>
                <a:close/>
              </a:path>
            </a:pathLst>
          </a:custGeom>
          <a:ln w="26424">
            <a:solidFill>
              <a:srgbClr val="DC694C"/>
            </a:solidFill>
          </a:ln>
        </p:spPr>
        <p:txBody>
          <a:bodyPr wrap="square" lIns="0" tIns="0" rIns="0" bIns="0" rtlCol="0"/>
          <a:lstStyle/>
          <a:p>
            <a:endParaRPr/>
          </a:p>
        </p:txBody>
      </p:sp>
      <p:cxnSp>
        <p:nvCxnSpPr>
          <p:cNvPr id="12" name="Straight Connector 11"/>
          <p:cNvCxnSpPr/>
          <p:nvPr/>
        </p:nvCxnSpPr>
        <p:spPr>
          <a:xfrm flipV="1">
            <a:off x="5486400" y="4831081"/>
            <a:ext cx="838200" cy="113559"/>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4850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75" dirty="0"/>
              <a:t>Data</a:t>
            </a:r>
            <a:r>
              <a:rPr spc="-260" dirty="0"/>
              <a:t> </a:t>
            </a:r>
            <a:r>
              <a:rPr spc="-95" dirty="0"/>
              <a:t>dictionary</a:t>
            </a:r>
          </a:p>
        </p:txBody>
      </p:sp>
      <p:sp>
        <p:nvSpPr>
          <p:cNvPr id="3" name="object 3"/>
          <p:cNvSpPr txBox="1"/>
          <p:nvPr/>
        </p:nvSpPr>
        <p:spPr>
          <a:xfrm>
            <a:off x="535940" y="1638934"/>
            <a:ext cx="7900670" cy="1790234"/>
          </a:xfrm>
          <a:prstGeom prst="rect">
            <a:avLst/>
          </a:prstGeom>
        </p:spPr>
        <p:txBody>
          <a:bodyPr vert="horz" wrap="square" lIns="0" tIns="0" rIns="0" bIns="0" rtlCol="0">
            <a:spAutoFit/>
          </a:bodyPr>
          <a:lstStyle/>
          <a:p>
            <a:pPr marL="195580" indent="-182880">
              <a:lnSpc>
                <a:spcPct val="100000"/>
              </a:lnSpc>
              <a:buClr>
                <a:srgbClr val="92A199"/>
              </a:buClr>
              <a:buSzPct val="85416"/>
              <a:buFont typeface="Arial"/>
              <a:buChar char="•"/>
              <a:tabLst>
                <a:tab pos="195580" algn="l"/>
              </a:tabLst>
            </a:pPr>
            <a:r>
              <a:rPr sz="2400" b="1" spc="-5" dirty="0">
                <a:solidFill>
                  <a:srgbClr val="292934"/>
                </a:solidFill>
                <a:latin typeface="Arial"/>
                <a:cs typeface="Arial"/>
              </a:rPr>
              <a:t>Data dictionary</a:t>
            </a:r>
            <a:r>
              <a:rPr sz="2400" spc="-5" dirty="0">
                <a:solidFill>
                  <a:srgbClr val="292934"/>
                </a:solidFill>
                <a:latin typeface="Arial"/>
                <a:cs typeface="Arial"/>
              </a:rPr>
              <a:t>: Description </a:t>
            </a:r>
            <a:r>
              <a:rPr sz="2400" dirty="0">
                <a:solidFill>
                  <a:srgbClr val="292934"/>
                </a:solidFill>
                <a:latin typeface="Arial"/>
                <a:cs typeface="Arial"/>
              </a:rPr>
              <a:t>of </a:t>
            </a:r>
            <a:r>
              <a:rPr sz="2400" spc="-5" dirty="0">
                <a:solidFill>
                  <a:srgbClr val="292934"/>
                </a:solidFill>
                <a:latin typeface="Arial"/>
                <a:cs typeface="Arial"/>
              </a:rPr>
              <a:t>all tables </a:t>
            </a:r>
            <a:r>
              <a:rPr sz="2400" dirty="0">
                <a:solidFill>
                  <a:srgbClr val="292934"/>
                </a:solidFill>
                <a:latin typeface="Arial"/>
                <a:cs typeface="Arial"/>
              </a:rPr>
              <a:t>in the</a:t>
            </a:r>
            <a:r>
              <a:rPr sz="2400" spc="110" dirty="0">
                <a:solidFill>
                  <a:srgbClr val="292934"/>
                </a:solidFill>
                <a:latin typeface="Arial"/>
                <a:cs typeface="Arial"/>
              </a:rPr>
              <a:t> </a:t>
            </a:r>
            <a:r>
              <a:rPr sz="2400" spc="-5" dirty="0">
                <a:solidFill>
                  <a:srgbClr val="292934"/>
                </a:solidFill>
                <a:latin typeface="Arial"/>
                <a:cs typeface="Arial"/>
              </a:rPr>
              <a:t>database</a:t>
            </a:r>
            <a:endParaRPr sz="2400" dirty="0">
              <a:latin typeface="Arial"/>
              <a:cs typeface="Arial"/>
            </a:endParaRPr>
          </a:p>
          <a:p>
            <a:pPr marL="194945">
              <a:lnSpc>
                <a:spcPct val="100000"/>
              </a:lnSpc>
            </a:pPr>
            <a:r>
              <a:rPr sz="2400" spc="-5" dirty="0">
                <a:solidFill>
                  <a:srgbClr val="292934"/>
                </a:solidFill>
                <a:latin typeface="Arial"/>
                <a:cs typeface="Arial"/>
              </a:rPr>
              <a:t>created by </a:t>
            </a:r>
            <a:r>
              <a:rPr sz="2400" dirty="0">
                <a:solidFill>
                  <a:srgbClr val="292934"/>
                </a:solidFill>
                <a:latin typeface="Arial"/>
                <a:cs typeface="Arial"/>
              </a:rPr>
              <a:t>the </a:t>
            </a:r>
            <a:r>
              <a:rPr sz="2400" spc="-5" dirty="0">
                <a:solidFill>
                  <a:srgbClr val="292934"/>
                </a:solidFill>
                <a:latin typeface="Arial"/>
                <a:cs typeface="Arial"/>
              </a:rPr>
              <a:t>user and</a:t>
            </a:r>
            <a:r>
              <a:rPr sz="2400" dirty="0">
                <a:solidFill>
                  <a:srgbClr val="292934"/>
                </a:solidFill>
                <a:latin typeface="Arial"/>
                <a:cs typeface="Arial"/>
              </a:rPr>
              <a:t> </a:t>
            </a:r>
            <a:r>
              <a:rPr sz="2400" spc="-5" dirty="0">
                <a:solidFill>
                  <a:srgbClr val="292934"/>
                </a:solidFill>
                <a:latin typeface="Arial"/>
                <a:cs typeface="Arial"/>
              </a:rPr>
              <a:t>designer</a:t>
            </a:r>
            <a:endParaRPr sz="2400" dirty="0">
              <a:latin typeface="Arial"/>
              <a:cs typeface="Arial"/>
            </a:endParaRPr>
          </a:p>
          <a:p>
            <a:pPr marL="469900" marR="946785" lvl="1" indent="-182880">
              <a:lnSpc>
                <a:spcPct val="100000"/>
              </a:lnSpc>
              <a:spcBef>
                <a:spcPts val="480"/>
              </a:spcBef>
              <a:buClr>
                <a:srgbClr val="92A199"/>
              </a:buClr>
              <a:buSzPct val="85000"/>
              <a:buChar char="•"/>
              <a:tabLst>
                <a:tab pos="470534" algn="l"/>
              </a:tabLst>
            </a:pPr>
            <a:r>
              <a:rPr sz="2000" dirty="0">
                <a:solidFill>
                  <a:srgbClr val="292934"/>
                </a:solidFill>
                <a:latin typeface="Arial"/>
                <a:cs typeface="Arial"/>
              </a:rPr>
              <a:t>“the database </a:t>
            </a:r>
            <a:r>
              <a:rPr sz="2000" spc="5" dirty="0">
                <a:solidFill>
                  <a:srgbClr val="292934"/>
                </a:solidFill>
                <a:latin typeface="Arial"/>
                <a:cs typeface="Arial"/>
              </a:rPr>
              <a:t>designer’s </a:t>
            </a:r>
            <a:r>
              <a:rPr sz="2000" dirty="0">
                <a:solidFill>
                  <a:srgbClr val="292934"/>
                </a:solidFill>
                <a:latin typeface="Arial"/>
                <a:cs typeface="Arial"/>
              </a:rPr>
              <a:t>database” : it records the</a:t>
            </a:r>
            <a:r>
              <a:rPr sz="2000" spc="-245" dirty="0">
                <a:solidFill>
                  <a:srgbClr val="292934"/>
                </a:solidFill>
                <a:latin typeface="Arial"/>
                <a:cs typeface="Arial"/>
              </a:rPr>
              <a:t> </a:t>
            </a:r>
            <a:r>
              <a:rPr sz="2000" dirty="0">
                <a:solidFill>
                  <a:srgbClr val="292934"/>
                </a:solidFill>
                <a:latin typeface="Arial"/>
                <a:cs typeface="Arial"/>
              </a:rPr>
              <a:t>design  decisions about tables and their</a:t>
            </a:r>
            <a:r>
              <a:rPr sz="2000" spc="-135" dirty="0">
                <a:solidFill>
                  <a:srgbClr val="292934"/>
                </a:solidFill>
                <a:latin typeface="Arial"/>
                <a:cs typeface="Arial"/>
              </a:rPr>
              <a:t> </a:t>
            </a:r>
            <a:r>
              <a:rPr sz="2000" dirty="0">
                <a:solidFill>
                  <a:srgbClr val="292934"/>
                </a:solidFill>
                <a:latin typeface="Arial"/>
                <a:cs typeface="Arial"/>
              </a:rPr>
              <a:t>structures.</a:t>
            </a:r>
            <a:endParaRPr sz="2000" dirty="0">
              <a:latin typeface="Arial"/>
              <a:cs typeface="Arial"/>
            </a:endParaRPr>
          </a:p>
          <a:p>
            <a:pPr marL="469900" lvl="1" indent="-182880">
              <a:lnSpc>
                <a:spcPct val="100000"/>
              </a:lnSpc>
              <a:spcBef>
                <a:spcPts val="480"/>
              </a:spcBef>
              <a:buClr>
                <a:srgbClr val="92A199"/>
              </a:buClr>
              <a:buSzPct val="85000"/>
              <a:buFont typeface="Arial"/>
              <a:buChar char="•"/>
              <a:tabLst>
                <a:tab pos="470534" algn="l"/>
              </a:tabLst>
            </a:pPr>
            <a:r>
              <a:rPr sz="2000" dirty="0">
                <a:solidFill>
                  <a:srgbClr val="292934"/>
                </a:solidFill>
                <a:latin typeface="Arial"/>
                <a:cs typeface="Arial"/>
              </a:rPr>
              <a:t>Reference </a:t>
            </a:r>
            <a:r>
              <a:rPr lang="en-US" altLang="zh-CN" sz="2000" b="1" dirty="0">
                <a:solidFill>
                  <a:srgbClr val="292934"/>
                </a:solidFill>
                <a:latin typeface="Arial" charset="0"/>
                <a:ea typeface="Arial" charset="0"/>
                <a:cs typeface="Arial" charset="0"/>
              </a:rPr>
              <a:t>Chapter</a:t>
            </a:r>
            <a:r>
              <a:rPr lang="zh-CN" altLang="en-US" sz="2000" b="1" dirty="0">
                <a:solidFill>
                  <a:srgbClr val="292934"/>
                </a:solidFill>
                <a:latin typeface="Arial" charset="0"/>
                <a:ea typeface="Arial" charset="0"/>
                <a:cs typeface="Arial" charset="0"/>
              </a:rPr>
              <a:t> </a:t>
            </a:r>
            <a:r>
              <a:rPr lang="en-US" altLang="zh-CN" sz="2000" b="1" dirty="0">
                <a:solidFill>
                  <a:srgbClr val="292934"/>
                </a:solidFill>
                <a:latin typeface="Arial" charset="0"/>
                <a:ea typeface="Arial" charset="0"/>
                <a:cs typeface="Arial" charset="0"/>
              </a:rPr>
              <a:t>3,</a:t>
            </a:r>
            <a:r>
              <a:rPr lang="zh-CN" altLang="en-US" sz="2000" b="1" dirty="0">
                <a:solidFill>
                  <a:srgbClr val="292934"/>
                </a:solidFill>
                <a:latin typeface="Arial" charset="0"/>
                <a:ea typeface="Arial" charset="0"/>
                <a:cs typeface="Arial" charset="0"/>
              </a:rPr>
              <a:t> </a:t>
            </a:r>
            <a:r>
              <a:rPr sz="2000" b="1" dirty="0">
                <a:solidFill>
                  <a:srgbClr val="292934"/>
                </a:solidFill>
                <a:latin typeface="Arial" charset="0"/>
                <a:ea typeface="Arial" charset="0"/>
                <a:cs typeface="Arial" charset="0"/>
              </a:rPr>
              <a:t>page</a:t>
            </a:r>
            <a:r>
              <a:rPr sz="2000" b="1" spc="-105" dirty="0">
                <a:solidFill>
                  <a:srgbClr val="292934"/>
                </a:solidFill>
                <a:latin typeface="Arial" charset="0"/>
                <a:ea typeface="Arial" charset="0"/>
                <a:cs typeface="Arial" charset="0"/>
              </a:rPr>
              <a:t> </a:t>
            </a:r>
            <a:r>
              <a:rPr sz="2000" b="1" dirty="0">
                <a:solidFill>
                  <a:srgbClr val="292934"/>
                </a:solidFill>
                <a:latin typeface="Arial" charset="0"/>
                <a:ea typeface="Arial" charset="0"/>
                <a:cs typeface="Arial" charset="0"/>
              </a:rPr>
              <a:t>#89</a:t>
            </a:r>
            <a:endParaRPr sz="2000" dirty="0">
              <a:latin typeface="Arial" charset="0"/>
              <a:ea typeface="Arial" charset="0"/>
              <a:cs typeface="Arial" charset="0"/>
            </a:endParaRPr>
          </a:p>
        </p:txBody>
      </p:sp>
    </p:spTree>
    <p:extLst>
      <p:ext uri="{BB962C8B-B14F-4D97-AF65-F5344CB8AC3E}">
        <p14:creationId xmlns:p14="http://schemas.microsoft.com/office/powerpoint/2010/main" val="14187326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1D72F-21B5-4AEF-B0B0-193ABAB3180F}"/>
              </a:ext>
            </a:extLst>
          </p:cNvPr>
          <p:cNvSpPr>
            <a:spLocks noGrp="1"/>
          </p:cNvSpPr>
          <p:nvPr>
            <p:ph type="title"/>
          </p:nvPr>
        </p:nvSpPr>
        <p:spPr/>
        <p:txBody>
          <a:bodyPr/>
          <a:lstStyle/>
          <a:p>
            <a:r>
              <a:rPr lang="en-US" spc="-75" dirty="0"/>
              <a:t>Data</a:t>
            </a:r>
            <a:r>
              <a:rPr lang="en-US" spc="-260" dirty="0"/>
              <a:t> </a:t>
            </a:r>
            <a:r>
              <a:rPr lang="en-US" spc="-95" dirty="0"/>
              <a:t>dictionary</a:t>
            </a:r>
            <a:endParaRPr lang="en-US" dirty="0"/>
          </a:p>
        </p:txBody>
      </p:sp>
      <p:sp>
        <p:nvSpPr>
          <p:cNvPr id="3" name="Text Placeholder 2">
            <a:extLst>
              <a:ext uri="{FF2B5EF4-FFF2-40B4-BE49-F238E27FC236}">
                <a16:creationId xmlns:a16="http://schemas.microsoft.com/office/drawing/2014/main" id="{D3938D26-AEF4-4F95-85FC-7D8E98D6772D}"/>
              </a:ext>
            </a:extLst>
          </p:cNvPr>
          <p:cNvSpPr>
            <a:spLocks noGrp="1"/>
          </p:cNvSpPr>
          <p:nvPr>
            <p:ph type="body" idx="1"/>
          </p:nvPr>
        </p:nvSpPr>
        <p:spPr/>
        <p:txBody>
          <a:bodyPr/>
          <a:lstStyle/>
          <a:p>
            <a:endParaRPr lang="en-US" dirty="0"/>
          </a:p>
        </p:txBody>
      </p:sp>
      <p:pic>
        <p:nvPicPr>
          <p:cNvPr id="5" name="Picture 4" descr="A screenshot of a computer&#10;&#10;Description automatically generated">
            <a:extLst>
              <a:ext uri="{FF2B5EF4-FFF2-40B4-BE49-F238E27FC236}">
                <a16:creationId xmlns:a16="http://schemas.microsoft.com/office/drawing/2014/main" id="{092DC3A3-3260-4E89-9950-ED65DC77FD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18030"/>
            <a:ext cx="9144000" cy="4221939"/>
          </a:xfrm>
          <a:prstGeom prst="rect">
            <a:avLst/>
          </a:prstGeom>
        </p:spPr>
      </p:pic>
    </p:spTree>
    <p:extLst>
      <p:ext uri="{BB962C8B-B14F-4D97-AF65-F5344CB8AC3E}">
        <p14:creationId xmlns:p14="http://schemas.microsoft.com/office/powerpoint/2010/main" val="19794014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16788" rIns="0" bIns="0" rtlCol="0">
            <a:spAutoFit/>
          </a:bodyPr>
          <a:lstStyle/>
          <a:p>
            <a:pPr marL="12700">
              <a:lnSpc>
                <a:spcPct val="100000"/>
              </a:lnSpc>
            </a:pPr>
            <a:r>
              <a:rPr spc="-80" dirty="0"/>
              <a:t>Data </a:t>
            </a:r>
            <a:r>
              <a:rPr spc="-75" dirty="0"/>
              <a:t>type</a:t>
            </a:r>
            <a:r>
              <a:rPr spc="-415" dirty="0"/>
              <a:t> </a:t>
            </a:r>
            <a:r>
              <a:rPr spc="-105" dirty="0"/>
              <a:t>ranges</a:t>
            </a:r>
          </a:p>
        </p:txBody>
      </p:sp>
      <p:sp>
        <p:nvSpPr>
          <p:cNvPr id="3" name="object 3"/>
          <p:cNvSpPr txBox="1"/>
          <p:nvPr/>
        </p:nvSpPr>
        <p:spPr>
          <a:xfrm>
            <a:off x="557211" y="1602127"/>
            <a:ext cx="8029575" cy="795020"/>
          </a:xfrm>
          <a:prstGeom prst="rect">
            <a:avLst/>
          </a:prstGeom>
        </p:spPr>
        <p:txBody>
          <a:bodyPr vert="horz" wrap="square" lIns="0" tIns="0" rIns="0" bIns="0" rtlCol="0">
            <a:spAutoFit/>
          </a:bodyPr>
          <a:lstStyle/>
          <a:p>
            <a:pPr marL="195580" indent="-182880">
              <a:lnSpc>
                <a:spcPct val="100000"/>
              </a:lnSpc>
              <a:buClr>
                <a:srgbClr val="93A299"/>
              </a:buClr>
              <a:buSzPct val="85416"/>
              <a:buChar char="•"/>
              <a:tabLst>
                <a:tab pos="195580" algn="l"/>
              </a:tabLst>
            </a:pPr>
            <a:r>
              <a:rPr sz="2400" dirty="0">
                <a:solidFill>
                  <a:srgbClr val="292934"/>
                </a:solidFill>
                <a:latin typeface="Arial"/>
                <a:cs typeface="Arial"/>
              </a:rPr>
              <a:t>Reference</a:t>
            </a:r>
            <a:endParaRPr sz="2400" dirty="0">
              <a:latin typeface="Arial"/>
              <a:cs typeface="Arial"/>
            </a:endParaRPr>
          </a:p>
          <a:p>
            <a:pPr marL="12700">
              <a:lnSpc>
                <a:spcPct val="100000"/>
              </a:lnSpc>
              <a:spcBef>
                <a:spcPts val="495"/>
              </a:spcBef>
            </a:pPr>
            <a:r>
              <a:rPr sz="2000" spc="10" dirty="0">
                <a:solidFill>
                  <a:srgbClr val="93A299"/>
                </a:solidFill>
                <a:latin typeface="Arial"/>
                <a:cs typeface="Arial"/>
              </a:rPr>
              <a:t>-</a:t>
            </a:r>
            <a:r>
              <a:rPr sz="2000" spc="210" dirty="0">
                <a:solidFill>
                  <a:srgbClr val="93A299"/>
                </a:solidFill>
                <a:latin typeface="Arial"/>
                <a:cs typeface="Arial"/>
              </a:rPr>
              <a:t> </a:t>
            </a:r>
            <a:r>
              <a:rPr sz="2400" u="heavy" spc="-5" dirty="0">
                <a:solidFill>
                  <a:srgbClr val="0000FF"/>
                </a:solidFill>
                <a:latin typeface="Arial"/>
                <a:cs typeface="Arial"/>
                <a:hlinkClick r:id="rId2"/>
              </a:rPr>
              <a:t>http://dev.mysql.com/doc/refman/5.0/en/integer-types.html</a:t>
            </a:r>
            <a:endParaRPr sz="2400" dirty="0">
              <a:latin typeface="Arial"/>
              <a:cs typeface="Arial"/>
            </a:endParaRPr>
          </a:p>
        </p:txBody>
      </p:sp>
    </p:spTree>
    <p:extLst>
      <p:ext uri="{BB962C8B-B14F-4D97-AF65-F5344CB8AC3E}">
        <p14:creationId xmlns:p14="http://schemas.microsoft.com/office/powerpoint/2010/main" val="23684941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z="3600" spc="-90" dirty="0"/>
              <a:t>Forward</a:t>
            </a:r>
            <a:r>
              <a:rPr sz="3600" spc="-280" dirty="0"/>
              <a:t> </a:t>
            </a:r>
            <a:r>
              <a:rPr sz="3600" spc="-105" dirty="0"/>
              <a:t>engineering</a:t>
            </a:r>
            <a:endParaRPr sz="3600"/>
          </a:p>
        </p:txBody>
      </p:sp>
      <p:sp>
        <p:nvSpPr>
          <p:cNvPr id="3" name="object 3"/>
          <p:cNvSpPr txBox="1"/>
          <p:nvPr/>
        </p:nvSpPr>
        <p:spPr>
          <a:xfrm>
            <a:off x="688340" y="1540192"/>
            <a:ext cx="5514340" cy="831215"/>
          </a:xfrm>
          <a:prstGeom prst="rect">
            <a:avLst/>
          </a:prstGeom>
        </p:spPr>
        <p:txBody>
          <a:bodyPr vert="horz" wrap="square" lIns="0" tIns="0" rIns="0" bIns="0" rtlCol="0">
            <a:spAutoFit/>
          </a:bodyPr>
          <a:lstStyle/>
          <a:p>
            <a:pPr marL="355600" indent="-342900">
              <a:lnSpc>
                <a:spcPts val="2130"/>
              </a:lnSpc>
              <a:buAutoNum type="arabicPeriod"/>
              <a:tabLst>
                <a:tab pos="355600" algn="l"/>
              </a:tabLst>
            </a:pPr>
            <a:r>
              <a:rPr sz="1800" dirty="0">
                <a:solidFill>
                  <a:srgbClr val="292934"/>
                </a:solidFill>
                <a:latin typeface="Arial"/>
                <a:cs typeface="Arial"/>
              </a:rPr>
              <a:t>Choose the </a:t>
            </a:r>
            <a:r>
              <a:rPr sz="1800" b="1" spc="-5" dirty="0">
                <a:solidFill>
                  <a:srgbClr val="292934"/>
                </a:solidFill>
                <a:latin typeface="Arial"/>
                <a:cs typeface="Arial"/>
              </a:rPr>
              <a:t>Database</a:t>
            </a:r>
            <a:r>
              <a:rPr sz="1800" spc="-5" dirty="0">
                <a:solidFill>
                  <a:srgbClr val="292934"/>
                </a:solidFill>
                <a:latin typeface="Arial"/>
                <a:cs typeface="Arial"/>
              </a:rPr>
              <a:t>, </a:t>
            </a:r>
            <a:r>
              <a:rPr sz="1800" b="1" dirty="0">
                <a:solidFill>
                  <a:srgbClr val="292934"/>
                </a:solidFill>
                <a:latin typeface="Arial"/>
                <a:cs typeface="Arial"/>
              </a:rPr>
              <a:t>Forward Engineer</a:t>
            </a:r>
            <a:r>
              <a:rPr sz="1800" dirty="0">
                <a:solidFill>
                  <a:srgbClr val="292934"/>
                </a:solidFill>
                <a:latin typeface="Arial"/>
                <a:cs typeface="Arial"/>
              </a:rPr>
              <a:t>...</a:t>
            </a:r>
            <a:r>
              <a:rPr sz="1800" spc="-70" dirty="0">
                <a:solidFill>
                  <a:srgbClr val="292934"/>
                </a:solidFill>
                <a:latin typeface="Arial"/>
                <a:cs typeface="Arial"/>
              </a:rPr>
              <a:t> </a:t>
            </a:r>
            <a:r>
              <a:rPr sz="1800" dirty="0">
                <a:solidFill>
                  <a:srgbClr val="292934"/>
                </a:solidFill>
                <a:latin typeface="Arial"/>
                <a:cs typeface="Arial"/>
              </a:rPr>
              <a:t>menu</a:t>
            </a:r>
            <a:endParaRPr sz="1800">
              <a:latin typeface="Arial"/>
              <a:cs typeface="Arial"/>
            </a:endParaRPr>
          </a:p>
          <a:p>
            <a:pPr marL="355600" indent="-342900">
              <a:lnSpc>
                <a:spcPts val="2130"/>
              </a:lnSpc>
              <a:buAutoNum type="arabicPeriod"/>
              <a:tabLst>
                <a:tab pos="355600" algn="l"/>
              </a:tabLst>
            </a:pPr>
            <a:r>
              <a:rPr sz="1800" dirty="0">
                <a:solidFill>
                  <a:srgbClr val="292934"/>
                </a:solidFill>
                <a:latin typeface="Arial"/>
                <a:cs typeface="Arial"/>
              </a:rPr>
              <a:t>Click </a:t>
            </a:r>
            <a:r>
              <a:rPr sz="1800" b="1" dirty="0">
                <a:solidFill>
                  <a:srgbClr val="292934"/>
                </a:solidFill>
                <a:latin typeface="Arial"/>
                <a:cs typeface="Arial"/>
              </a:rPr>
              <a:t>Next </a:t>
            </a:r>
            <a:r>
              <a:rPr sz="1800" dirty="0">
                <a:solidFill>
                  <a:srgbClr val="292934"/>
                </a:solidFill>
                <a:latin typeface="Arial"/>
                <a:cs typeface="Arial"/>
              </a:rPr>
              <a:t>after setting the connection</a:t>
            </a:r>
            <a:r>
              <a:rPr sz="1800" spc="-110" dirty="0">
                <a:solidFill>
                  <a:srgbClr val="292934"/>
                </a:solidFill>
                <a:latin typeface="Arial"/>
                <a:cs typeface="Arial"/>
              </a:rPr>
              <a:t> </a:t>
            </a:r>
            <a:r>
              <a:rPr sz="1800" dirty="0">
                <a:solidFill>
                  <a:srgbClr val="292934"/>
                </a:solidFill>
                <a:latin typeface="Arial"/>
                <a:cs typeface="Arial"/>
              </a:rPr>
              <a:t>parameters</a:t>
            </a:r>
            <a:endParaRPr sz="1800">
              <a:latin typeface="Arial"/>
              <a:cs typeface="Arial"/>
            </a:endParaRPr>
          </a:p>
          <a:p>
            <a:pPr marL="355600" indent="-342900">
              <a:lnSpc>
                <a:spcPct val="100000"/>
              </a:lnSpc>
              <a:spcBef>
                <a:spcPts val="40"/>
              </a:spcBef>
              <a:buAutoNum type="arabicPeriod"/>
              <a:tabLst>
                <a:tab pos="355600" algn="l"/>
              </a:tabLst>
            </a:pPr>
            <a:r>
              <a:rPr sz="1800" dirty="0">
                <a:solidFill>
                  <a:srgbClr val="292934"/>
                </a:solidFill>
                <a:latin typeface="Arial"/>
                <a:cs typeface="Arial"/>
              </a:rPr>
              <a:t>Set </a:t>
            </a:r>
            <a:r>
              <a:rPr sz="1800" b="1" dirty="0">
                <a:solidFill>
                  <a:srgbClr val="292934"/>
                </a:solidFill>
                <a:latin typeface="Arial"/>
                <a:cs typeface="Arial"/>
              </a:rPr>
              <a:t>Options </a:t>
            </a:r>
            <a:r>
              <a:rPr sz="1800" dirty="0">
                <a:solidFill>
                  <a:srgbClr val="292934"/>
                </a:solidFill>
                <a:latin typeface="Arial"/>
                <a:cs typeface="Arial"/>
              </a:rPr>
              <a:t>for Database to be Created as</a:t>
            </a:r>
            <a:r>
              <a:rPr sz="1800" spc="-100" dirty="0">
                <a:solidFill>
                  <a:srgbClr val="292934"/>
                </a:solidFill>
                <a:latin typeface="Arial"/>
                <a:cs typeface="Arial"/>
              </a:rPr>
              <a:t> </a:t>
            </a:r>
            <a:r>
              <a:rPr sz="1800" dirty="0">
                <a:solidFill>
                  <a:srgbClr val="292934"/>
                </a:solidFill>
                <a:latin typeface="Arial"/>
                <a:cs typeface="Arial"/>
              </a:rPr>
              <a:t>below</a:t>
            </a:r>
            <a:endParaRPr sz="1800">
              <a:latin typeface="Arial"/>
              <a:cs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2371407"/>
            <a:ext cx="6019800" cy="4289358"/>
          </a:xfrm>
          <a:prstGeom prst="rect">
            <a:avLst/>
          </a:prstGeom>
        </p:spPr>
      </p:pic>
    </p:spTree>
    <p:extLst>
      <p:ext uri="{BB962C8B-B14F-4D97-AF65-F5344CB8AC3E}">
        <p14:creationId xmlns:p14="http://schemas.microsoft.com/office/powerpoint/2010/main" val="2931564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36768" y="2139657"/>
            <a:ext cx="6881208" cy="4024728"/>
          </a:xfrm>
          <a:prstGeom prst="rect">
            <a:avLst/>
          </a:prstGeom>
        </p:spPr>
      </p:pic>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z="3600" spc="-90" dirty="0"/>
              <a:t>Forward </a:t>
            </a:r>
            <a:r>
              <a:rPr sz="3600" spc="-100" dirty="0"/>
              <a:t>engineering</a:t>
            </a:r>
            <a:r>
              <a:rPr sz="3600" spc="-335" dirty="0"/>
              <a:t> </a:t>
            </a:r>
            <a:r>
              <a:rPr sz="3600" spc="-105" dirty="0"/>
              <a:t>(cont’d)</a:t>
            </a:r>
            <a:endParaRPr sz="3600"/>
          </a:p>
        </p:txBody>
      </p:sp>
      <p:sp>
        <p:nvSpPr>
          <p:cNvPr id="3" name="object 3"/>
          <p:cNvSpPr txBox="1"/>
          <p:nvPr/>
        </p:nvSpPr>
        <p:spPr>
          <a:xfrm>
            <a:off x="535940" y="1508760"/>
            <a:ext cx="7682865" cy="533400"/>
          </a:xfrm>
          <a:prstGeom prst="rect">
            <a:avLst/>
          </a:prstGeom>
        </p:spPr>
        <p:txBody>
          <a:bodyPr vert="horz" wrap="square" lIns="0" tIns="0" rIns="0" bIns="0" rtlCol="0">
            <a:spAutoFit/>
          </a:bodyPr>
          <a:lstStyle/>
          <a:p>
            <a:pPr marL="12700" marR="5080">
              <a:lnSpc>
                <a:spcPts val="2100"/>
              </a:lnSpc>
            </a:pPr>
            <a:r>
              <a:rPr sz="1800" spc="-5" dirty="0">
                <a:solidFill>
                  <a:srgbClr val="292934"/>
                </a:solidFill>
                <a:latin typeface="Arial"/>
                <a:cs typeface="Arial"/>
              </a:rPr>
              <a:t>4. </a:t>
            </a:r>
            <a:r>
              <a:rPr sz="1800" b="1" dirty="0">
                <a:solidFill>
                  <a:srgbClr val="292934"/>
                </a:solidFill>
                <a:latin typeface="Arial"/>
                <a:cs typeface="Arial"/>
              </a:rPr>
              <a:t>SQL Object Export Filter page </a:t>
            </a:r>
            <a:r>
              <a:rPr sz="1800" dirty="0">
                <a:solidFill>
                  <a:srgbClr val="292934"/>
                </a:solidFill>
                <a:latin typeface="Arial"/>
                <a:cs typeface="Arial"/>
              </a:rPr>
              <a:t>where you select the objects you wish</a:t>
            </a:r>
            <a:r>
              <a:rPr sz="1800" spc="-130" dirty="0">
                <a:solidFill>
                  <a:srgbClr val="292934"/>
                </a:solidFill>
                <a:latin typeface="Arial"/>
                <a:cs typeface="Arial"/>
              </a:rPr>
              <a:t> </a:t>
            </a:r>
            <a:r>
              <a:rPr sz="1800" dirty="0">
                <a:solidFill>
                  <a:srgbClr val="292934"/>
                </a:solidFill>
                <a:latin typeface="Arial"/>
                <a:cs typeface="Arial"/>
              </a:rPr>
              <a:t>to  export</a:t>
            </a:r>
            <a:endParaRPr sz="1800">
              <a:latin typeface="Arial"/>
              <a:cs typeface="Arial"/>
            </a:endParaRPr>
          </a:p>
        </p:txBody>
      </p:sp>
      <p:sp>
        <p:nvSpPr>
          <p:cNvPr id="6" name="object 6"/>
          <p:cNvSpPr txBox="1"/>
          <p:nvPr/>
        </p:nvSpPr>
        <p:spPr>
          <a:xfrm>
            <a:off x="612140" y="6272629"/>
            <a:ext cx="7915909" cy="536575"/>
          </a:xfrm>
          <a:prstGeom prst="rect">
            <a:avLst/>
          </a:prstGeom>
        </p:spPr>
        <p:txBody>
          <a:bodyPr vert="horz" wrap="square" lIns="0" tIns="0" rIns="0" bIns="0" rtlCol="0">
            <a:spAutoFit/>
          </a:bodyPr>
          <a:lstStyle/>
          <a:p>
            <a:pPr marL="12700" marR="5080">
              <a:lnSpc>
                <a:spcPts val="2100"/>
              </a:lnSpc>
            </a:pPr>
            <a:r>
              <a:rPr sz="1800" dirty="0">
                <a:solidFill>
                  <a:srgbClr val="292934"/>
                </a:solidFill>
                <a:latin typeface="Arial"/>
                <a:cs typeface="Arial"/>
              </a:rPr>
              <a:t>5. After selecting the objects to export, click </a:t>
            </a:r>
            <a:r>
              <a:rPr sz="1800" b="1" dirty="0">
                <a:solidFill>
                  <a:srgbClr val="292934"/>
                </a:solidFill>
                <a:latin typeface="Arial"/>
                <a:cs typeface="Arial"/>
              </a:rPr>
              <a:t>Continue </a:t>
            </a:r>
            <a:r>
              <a:rPr sz="1800" dirty="0">
                <a:solidFill>
                  <a:srgbClr val="292934"/>
                </a:solidFill>
                <a:latin typeface="Arial"/>
                <a:cs typeface="Arial"/>
              </a:rPr>
              <a:t>to review the</a:t>
            </a:r>
            <a:r>
              <a:rPr sz="1800" spc="-210" dirty="0">
                <a:solidFill>
                  <a:srgbClr val="292934"/>
                </a:solidFill>
                <a:latin typeface="Arial"/>
                <a:cs typeface="Arial"/>
              </a:rPr>
              <a:t> </a:t>
            </a:r>
            <a:r>
              <a:rPr sz="1800" dirty="0">
                <a:solidFill>
                  <a:srgbClr val="292934"/>
                </a:solidFill>
                <a:latin typeface="Arial"/>
                <a:cs typeface="Arial"/>
              </a:rPr>
              <a:t>generated  script.</a:t>
            </a:r>
            <a:endParaRPr sz="1800">
              <a:latin typeface="Arial"/>
              <a:cs typeface="Arial"/>
            </a:endParaRPr>
          </a:p>
        </p:txBody>
      </p:sp>
      <p:sp>
        <p:nvSpPr>
          <p:cNvPr id="5" name="object 5"/>
          <p:cNvSpPr/>
          <p:nvPr/>
        </p:nvSpPr>
        <p:spPr>
          <a:xfrm>
            <a:off x="2438400" y="2819400"/>
            <a:ext cx="3276600" cy="457199"/>
          </a:xfrm>
          <a:custGeom>
            <a:avLst/>
            <a:gdLst/>
            <a:ahLst/>
            <a:cxnLst/>
            <a:rect l="l" t="t" r="r" b="b"/>
            <a:pathLst>
              <a:path w="3429000" h="609600">
                <a:moveTo>
                  <a:pt x="0" y="0"/>
                </a:moveTo>
                <a:lnTo>
                  <a:pt x="3428997" y="0"/>
                </a:lnTo>
                <a:lnTo>
                  <a:pt x="3428997" y="609599"/>
                </a:lnTo>
                <a:lnTo>
                  <a:pt x="0" y="609599"/>
                </a:lnTo>
                <a:lnTo>
                  <a:pt x="0" y="0"/>
                </a:lnTo>
                <a:close/>
              </a:path>
            </a:pathLst>
          </a:custGeom>
          <a:noFill/>
          <a:ln w="26424">
            <a:solidFill>
              <a:srgbClr val="DC694C"/>
            </a:solidFill>
          </a:ln>
        </p:spPr>
        <p:txBody>
          <a:bodyPr wrap="square" lIns="0" tIns="0" rIns="0" bIns="0" rtlCol="0"/>
          <a:lstStyle/>
          <a:p>
            <a:endParaRPr/>
          </a:p>
        </p:txBody>
      </p:sp>
    </p:spTree>
    <p:extLst>
      <p:ext uri="{BB962C8B-B14F-4D97-AF65-F5344CB8AC3E}">
        <p14:creationId xmlns:p14="http://schemas.microsoft.com/office/powerpoint/2010/main" val="1651217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z="3600" spc="-90" dirty="0"/>
              <a:t>Forward </a:t>
            </a:r>
            <a:r>
              <a:rPr sz="3600" spc="-100" dirty="0"/>
              <a:t>engineering</a:t>
            </a:r>
            <a:r>
              <a:rPr sz="3600" spc="-335" dirty="0"/>
              <a:t> </a:t>
            </a:r>
            <a:r>
              <a:rPr sz="3600" spc="-105" dirty="0"/>
              <a:t>(cont’d)</a:t>
            </a:r>
            <a:endParaRPr sz="3600"/>
          </a:p>
        </p:txBody>
      </p:sp>
      <p:sp>
        <p:nvSpPr>
          <p:cNvPr id="3" name="object 3"/>
          <p:cNvSpPr txBox="1"/>
          <p:nvPr/>
        </p:nvSpPr>
        <p:spPr>
          <a:xfrm>
            <a:off x="535940" y="1661160"/>
            <a:ext cx="8027670" cy="860425"/>
          </a:xfrm>
          <a:prstGeom prst="rect">
            <a:avLst/>
          </a:prstGeom>
        </p:spPr>
        <p:txBody>
          <a:bodyPr vert="horz" wrap="square" lIns="0" tIns="0" rIns="0" bIns="0" rtlCol="0">
            <a:spAutoFit/>
          </a:bodyPr>
          <a:lstStyle/>
          <a:p>
            <a:pPr marL="12700" marR="5080">
              <a:lnSpc>
                <a:spcPts val="2100"/>
              </a:lnSpc>
              <a:buAutoNum type="arabicPeriod" startAt="6"/>
              <a:tabLst>
                <a:tab pos="263525" algn="l"/>
              </a:tabLst>
            </a:pPr>
            <a:r>
              <a:rPr sz="1800" dirty="0">
                <a:solidFill>
                  <a:srgbClr val="292934"/>
                </a:solidFill>
                <a:latin typeface="Arial"/>
                <a:cs typeface="Arial"/>
              </a:rPr>
              <a:t>The </a:t>
            </a:r>
            <a:r>
              <a:rPr sz="1800" b="1" dirty="0">
                <a:solidFill>
                  <a:srgbClr val="292934"/>
                </a:solidFill>
                <a:latin typeface="Arial"/>
                <a:cs typeface="Arial"/>
              </a:rPr>
              <a:t>Finish </a:t>
            </a:r>
            <a:r>
              <a:rPr sz="1800" dirty="0">
                <a:solidFill>
                  <a:srgbClr val="292934"/>
                </a:solidFill>
                <a:latin typeface="Arial"/>
                <a:cs typeface="Arial"/>
              </a:rPr>
              <a:t>button saves the script file and exits. </a:t>
            </a:r>
            <a:r>
              <a:rPr sz="1800" spc="-60" dirty="0">
                <a:solidFill>
                  <a:srgbClr val="292934"/>
                </a:solidFill>
                <a:latin typeface="Arial"/>
                <a:cs typeface="Arial"/>
              </a:rPr>
              <a:t>You </a:t>
            </a:r>
            <a:r>
              <a:rPr sz="1800" dirty="0">
                <a:solidFill>
                  <a:srgbClr val="292934"/>
                </a:solidFill>
                <a:latin typeface="Arial"/>
                <a:cs typeface="Arial"/>
              </a:rPr>
              <a:t>can then use the</a:t>
            </a:r>
            <a:r>
              <a:rPr sz="1800" spc="-80" dirty="0">
                <a:solidFill>
                  <a:srgbClr val="292934"/>
                </a:solidFill>
                <a:latin typeface="Arial"/>
                <a:cs typeface="Arial"/>
              </a:rPr>
              <a:t> </a:t>
            </a:r>
            <a:r>
              <a:rPr sz="1800" dirty="0">
                <a:solidFill>
                  <a:srgbClr val="292934"/>
                </a:solidFill>
                <a:latin typeface="Arial"/>
                <a:cs typeface="Arial"/>
              </a:rPr>
              <a:t>saved  script to create a</a:t>
            </a:r>
            <a:r>
              <a:rPr sz="1800" spc="-105" dirty="0">
                <a:solidFill>
                  <a:srgbClr val="292934"/>
                </a:solidFill>
                <a:latin typeface="Arial"/>
                <a:cs typeface="Arial"/>
              </a:rPr>
              <a:t> </a:t>
            </a:r>
            <a:r>
              <a:rPr sz="1800" dirty="0">
                <a:solidFill>
                  <a:srgbClr val="292934"/>
                </a:solidFill>
                <a:latin typeface="Arial"/>
                <a:cs typeface="Arial"/>
              </a:rPr>
              <a:t>database.</a:t>
            </a:r>
            <a:endParaRPr sz="1800">
              <a:latin typeface="Arial"/>
              <a:cs typeface="Arial"/>
            </a:endParaRPr>
          </a:p>
          <a:p>
            <a:pPr marL="266700" indent="-254000">
              <a:lnSpc>
                <a:spcPct val="100000"/>
              </a:lnSpc>
              <a:spcBef>
                <a:spcPts val="409"/>
              </a:spcBef>
              <a:buAutoNum type="arabicPeriod" startAt="6"/>
              <a:tabLst>
                <a:tab pos="267335" algn="l"/>
              </a:tabLst>
            </a:pPr>
            <a:r>
              <a:rPr sz="1800" dirty="0">
                <a:solidFill>
                  <a:srgbClr val="292934"/>
                </a:solidFill>
                <a:latin typeface="Arial"/>
                <a:cs typeface="Arial"/>
              </a:rPr>
              <a:t>Check if you forward engineered</a:t>
            </a:r>
            <a:r>
              <a:rPr sz="1800" spc="-45" dirty="0">
                <a:solidFill>
                  <a:srgbClr val="292934"/>
                </a:solidFill>
                <a:latin typeface="Arial"/>
                <a:cs typeface="Arial"/>
              </a:rPr>
              <a:t> </a:t>
            </a:r>
            <a:r>
              <a:rPr sz="1800" spc="-15" dirty="0">
                <a:solidFill>
                  <a:srgbClr val="292934"/>
                </a:solidFill>
                <a:latin typeface="Arial"/>
                <a:cs typeface="Arial"/>
              </a:rPr>
              <a:t>successfully.</a:t>
            </a:r>
            <a:endParaRPr sz="1800">
              <a:latin typeface="Arial"/>
              <a:cs typeface="Arial"/>
            </a:endParaRPr>
          </a:p>
        </p:txBody>
      </p:sp>
      <p:sp>
        <p:nvSpPr>
          <p:cNvPr id="4" name="object 4"/>
          <p:cNvSpPr/>
          <p:nvPr/>
        </p:nvSpPr>
        <p:spPr>
          <a:xfrm>
            <a:off x="990600" y="2658872"/>
            <a:ext cx="6997700" cy="4046728"/>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1219200" y="4876800"/>
            <a:ext cx="3429000" cy="457200"/>
          </a:xfrm>
          <a:custGeom>
            <a:avLst/>
            <a:gdLst/>
            <a:ahLst/>
            <a:cxnLst/>
            <a:rect l="l" t="t" r="r" b="b"/>
            <a:pathLst>
              <a:path w="3429000" h="457200">
                <a:moveTo>
                  <a:pt x="0" y="0"/>
                </a:moveTo>
                <a:lnTo>
                  <a:pt x="3428997" y="0"/>
                </a:lnTo>
                <a:lnTo>
                  <a:pt x="3428997" y="457199"/>
                </a:lnTo>
                <a:lnTo>
                  <a:pt x="0" y="457199"/>
                </a:lnTo>
                <a:lnTo>
                  <a:pt x="0" y="0"/>
                </a:lnTo>
                <a:close/>
              </a:path>
            </a:pathLst>
          </a:custGeom>
          <a:ln w="26424">
            <a:solidFill>
              <a:srgbClr val="DC694C"/>
            </a:solidFill>
          </a:ln>
        </p:spPr>
        <p:txBody>
          <a:bodyPr wrap="square" lIns="0" tIns="0" rIns="0" bIns="0" rtlCol="0"/>
          <a:lstStyle/>
          <a:p>
            <a:endParaRPr/>
          </a:p>
        </p:txBody>
      </p:sp>
    </p:spTree>
    <p:extLst>
      <p:ext uri="{BB962C8B-B14F-4D97-AF65-F5344CB8AC3E}">
        <p14:creationId xmlns:p14="http://schemas.microsoft.com/office/powerpoint/2010/main" val="36853532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z="3600" spc="-90" dirty="0"/>
              <a:t>Forward </a:t>
            </a:r>
            <a:r>
              <a:rPr sz="3600" spc="-100" dirty="0"/>
              <a:t>engineering </a:t>
            </a:r>
            <a:r>
              <a:rPr sz="3600" spc="-90" dirty="0"/>
              <a:t>errors</a:t>
            </a:r>
            <a:r>
              <a:rPr sz="3600" spc="-420" dirty="0"/>
              <a:t> </a:t>
            </a:r>
            <a:r>
              <a:rPr sz="3600" spc="-100" dirty="0"/>
              <a:t>!?!</a:t>
            </a:r>
            <a:endParaRPr sz="3600"/>
          </a:p>
        </p:txBody>
      </p:sp>
      <p:sp>
        <p:nvSpPr>
          <p:cNvPr id="3" name="object 3"/>
          <p:cNvSpPr/>
          <p:nvPr/>
        </p:nvSpPr>
        <p:spPr>
          <a:xfrm>
            <a:off x="1117600" y="1631353"/>
            <a:ext cx="6731000" cy="4769446"/>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4129579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12188" y="647509"/>
            <a:ext cx="5507611" cy="556895"/>
          </a:xfrm>
          <a:prstGeom prst="rect">
            <a:avLst/>
          </a:prstGeom>
        </p:spPr>
        <p:txBody>
          <a:bodyPr vert="horz" wrap="square" lIns="0" tIns="0" rIns="0" bIns="0" rtlCol="0">
            <a:spAutoFit/>
          </a:bodyPr>
          <a:lstStyle/>
          <a:p>
            <a:pPr marL="12700">
              <a:lnSpc>
                <a:spcPct val="100000"/>
              </a:lnSpc>
            </a:pPr>
            <a:r>
              <a:rPr sz="3600" spc="-90" dirty="0"/>
              <a:t>Common </a:t>
            </a:r>
            <a:r>
              <a:rPr sz="3600" spc="-85" dirty="0"/>
              <a:t>error</a:t>
            </a:r>
            <a:r>
              <a:rPr sz="3600" spc="-380" dirty="0"/>
              <a:t> </a:t>
            </a:r>
            <a:r>
              <a:rPr sz="3600" spc="-105" dirty="0"/>
              <a:t>#1</a:t>
            </a:r>
            <a:endParaRPr sz="3600" dirty="0"/>
          </a:p>
        </p:txBody>
      </p:sp>
      <p:pic>
        <p:nvPicPr>
          <p:cNvPr id="7" name="Picture 6"/>
          <p:cNvPicPr>
            <a:picLocks noChangeAspect="1"/>
          </p:cNvPicPr>
          <p:nvPr/>
        </p:nvPicPr>
        <p:blipFill>
          <a:blip r:embed="rId3"/>
          <a:stretch>
            <a:fillRect/>
          </a:stretch>
        </p:blipFill>
        <p:spPr>
          <a:xfrm>
            <a:off x="878856" y="1676400"/>
            <a:ext cx="7539175" cy="4267200"/>
          </a:xfrm>
          <a:prstGeom prst="rect">
            <a:avLst/>
          </a:prstGeom>
        </p:spPr>
      </p:pic>
      <p:sp>
        <p:nvSpPr>
          <p:cNvPr id="8" name="Rectangle 7"/>
          <p:cNvSpPr/>
          <p:nvPr/>
        </p:nvSpPr>
        <p:spPr>
          <a:xfrm>
            <a:off x="914400" y="2133600"/>
            <a:ext cx="3200400" cy="228600"/>
          </a:xfrm>
          <a:prstGeom prst="rect">
            <a:avLst/>
          </a:prstGeom>
          <a:noFill/>
          <a:ln w="38100" cmpd="sng">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5141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00" dirty="0"/>
              <a:t>Requirement </a:t>
            </a:r>
            <a:r>
              <a:rPr spc="-70" dirty="0"/>
              <a:t>for </a:t>
            </a:r>
            <a:r>
              <a:rPr spc="-90" dirty="0"/>
              <a:t>Project</a:t>
            </a:r>
            <a:r>
              <a:rPr spc="-430" dirty="0"/>
              <a:t> </a:t>
            </a:r>
            <a:r>
              <a:rPr spc="-105" dirty="0"/>
              <a:t>#1</a:t>
            </a:r>
          </a:p>
        </p:txBody>
      </p:sp>
      <p:sp>
        <p:nvSpPr>
          <p:cNvPr id="3" name="object 3"/>
          <p:cNvSpPr txBox="1"/>
          <p:nvPr/>
        </p:nvSpPr>
        <p:spPr>
          <a:xfrm>
            <a:off x="533400" y="1447800"/>
            <a:ext cx="8150860" cy="2839239"/>
          </a:xfrm>
          <a:prstGeom prst="rect">
            <a:avLst/>
          </a:prstGeom>
        </p:spPr>
        <p:txBody>
          <a:bodyPr vert="horz" wrap="square" lIns="0" tIns="0" rIns="0" bIns="0" rtlCol="0">
            <a:spAutoFit/>
          </a:bodyPr>
          <a:lstStyle/>
          <a:p>
            <a:pPr marL="12700">
              <a:lnSpc>
                <a:spcPct val="100000"/>
              </a:lnSpc>
            </a:pPr>
            <a:r>
              <a:rPr sz="2400" b="1" u="heavy" dirty="0">
                <a:solidFill>
                  <a:srgbClr val="292934"/>
                </a:solidFill>
                <a:latin typeface="Arial"/>
                <a:cs typeface="Arial"/>
              </a:rPr>
              <a:t>50</a:t>
            </a:r>
            <a:r>
              <a:rPr sz="2400" b="1" u="heavy" spc="-100" dirty="0">
                <a:solidFill>
                  <a:srgbClr val="292934"/>
                </a:solidFill>
                <a:latin typeface="Arial"/>
                <a:cs typeface="Arial"/>
              </a:rPr>
              <a:t> </a:t>
            </a:r>
            <a:r>
              <a:rPr sz="2400" b="1" u="heavy" dirty="0">
                <a:solidFill>
                  <a:srgbClr val="292934"/>
                </a:solidFill>
                <a:latin typeface="Arial"/>
                <a:cs typeface="Arial"/>
              </a:rPr>
              <a:t>pts.</a:t>
            </a:r>
            <a:endParaRPr sz="2400" dirty="0">
              <a:latin typeface="Arial"/>
              <a:cs typeface="Arial"/>
            </a:endParaRPr>
          </a:p>
          <a:p>
            <a:pPr marL="462280" indent="-182880">
              <a:spcBef>
                <a:spcPts val="140"/>
              </a:spcBef>
              <a:buClr>
                <a:srgbClr val="93A299"/>
              </a:buClr>
              <a:buSzPct val="85000"/>
              <a:buFontTx/>
              <a:buChar char="•"/>
              <a:tabLst>
                <a:tab pos="462280" algn="l"/>
              </a:tabLst>
            </a:pPr>
            <a:r>
              <a:rPr lang="en-US" sz="2000" dirty="0">
                <a:solidFill>
                  <a:srgbClr val="292934"/>
                </a:solidFill>
                <a:latin typeface="Arial"/>
                <a:cs typeface="Arial"/>
              </a:rPr>
              <a:t>ERD (connectivities, PKs, FKs, relationship participation)</a:t>
            </a:r>
            <a:r>
              <a:rPr lang="en-US" altLang="zh-CN" sz="2000" dirty="0">
                <a:solidFill>
                  <a:srgbClr val="292934"/>
                </a:solidFill>
                <a:latin typeface="Arial"/>
                <a:cs typeface="Arial"/>
              </a:rPr>
              <a:t>;</a:t>
            </a:r>
            <a:r>
              <a:rPr lang="zh-CN" altLang="en-US" sz="2000" dirty="0">
                <a:solidFill>
                  <a:srgbClr val="292934"/>
                </a:solidFill>
                <a:latin typeface="Arial"/>
                <a:cs typeface="Arial"/>
              </a:rPr>
              <a:t> </a:t>
            </a:r>
            <a:r>
              <a:rPr lang="en-US" sz="2000" dirty="0">
                <a:solidFill>
                  <a:srgbClr val="292934"/>
                </a:solidFill>
                <a:latin typeface="Arial"/>
                <a:cs typeface="Arial"/>
              </a:rPr>
              <a:t>Each table must include </a:t>
            </a:r>
            <a:r>
              <a:rPr lang="en-US" sz="2000" b="1" dirty="0">
                <a:solidFill>
                  <a:srgbClr val="292934"/>
                </a:solidFill>
                <a:latin typeface="Arial"/>
                <a:cs typeface="Arial"/>
              </a:rPr>
              <a:t>five</a:t>
            </a:r>
            <a:r>
              <a:rPr lang="en-US" sz="2000" b="1" spc="-110" dirty="0">
                <a:solidFill>
                  <a:srgbClr val="292934"/>
                </a:solidFill>
                <a:latin typeface="Arial"/>
                <a:cs typeface="Arial"/>
              </a:rPr>
              <a:t> </a:t>
            </a:r>
            <a:r>
              <a:rPr lang="en-US" sz="2000" dirty="0">
                <a:solidFill>
                  <a:srgbClr val="292934"/>
                </a:solidFill>
                <a:latin typeface="Arial"/>
                <a:cs typeface="Arial"/>
              </a:rPr>
              <a:t>records (30pts)</a:t>
            </a:r>
            <a:endParaRPr sz="2000" dirty="0">
              <a:latin typeface="Arial"/>
              <a:cs typeface="Arial"/>
            </a:endParaRPr>
          </a:p>
          <a:p>
            <a:pPr marL="462280" indent="-182880">
              <a:lnSpc>
                <a:spcPct val="100000"/>
              </a:lnSpc>
              <a:spcBef>
                <a:spcPts val="200"/>
              </a:spcBef>
              <a:buClr>
                <a:srgbClr val="93A299"/>
              </a:buClr>
              <a:buSzPct val="85000"/>
              <a:buChar char="•"/>
              <a:tabLst>
                <a:tab pos="462280" algn="l"/>
              </a:tabLst>
            </a:pPr>
            <a:r>
              <a:rPr sz="2000" dirty="0">
                <a:solidFill>
                  <a:srgbClr val="292934"/>
                </a:solidFill>
                <a:latin typeface="Arial"/>
                <a:cs typeface="Arial"/>
              </a:rPr>
              <a:t>Be able to</a:t>
            </a:r>
            <a:r>
              <a:rPr sz="2000" spc="-105" dirty="0">
                <a:solidFill>
                  <a:srgbClr val="292934"/>
                </a:solidFill>
                <a:latin typeface="Arial"/>
                <a:cs typeface="Arial"/>
              </a:rPr>
              <a:t> </a:t>
            </a:r>
            <a:r>
              <a:rPr sz="2000" b="1" dirty="0">
                <a:solidFill>
                  <a:srgbClr val="292934"/>
                </a:solidFill>
                <a:latin typeface="Arial"/>
                <a:cs typeface="Arial"/>
              </a:rPr>
              <a:t>forward-engineer</a:t>
            </a:r>
            <a:r>
              <a:rPr lang="en-US" sz="2000" b="1" dirty="0">
                <a:solidFill>
                  <a:srgbClr val="292934"/>
                </a:solidFill>
                <a:latin typeface="Arial"/>
                <a:cs typeface="Arial"/>
              </a:rPr>
              <a:t> </a:t>
            </a:r>
            <a:r>
              <a:rPr lang="en-US" sz="2000" dirty="0">
                <a:solidFill>
                  <a:srgbClr val="292934"/>
                </a:solidFill>
                <a:latin typeface="Arial"/>
                <a:cs typeface="Arial"/>
              </a:rPr>
              <a:t>(20pts)</a:t>
            </a:r>
          </a:p>
          <a:p>
            <a:pPr marL="12700">
              <a:lnSpc>
                <a:spcPct val="100000"/>
              </a:lnSpc>
              <a:spcBef>
                <a:spcPts val="355"/>
              </a:spcBef>
            </a:pPr>
            <a:r>
              <a:rPr sz="2400" b="1" u="heavy" dirty="0">
                <a:solidFill>
                  <a:srgbClr val="292934"/>
                </a:solidFill>
                <a:latin typeface="Arial"/>
                <a:cs typeface="Arial"/>
              </a:rPr>
              <a:t>25</a:t>
            </a:r>
            <a:r>
              <a:rPr sz="2400" b="1" u="heavy" spc="-100" dirty="0">
                <a:solidFill>
                  <a:srgbClr val="292934"/>
                </a:solidFill>
                <a:latin typeface="Arial"/>
                <a:cs typeface="Arial"/>
              </a:rPr>
              <a:t> </a:t>
            </a:r>
            <a:r>
              <a:rPr sz="2400" b="1" u="heavy" dirty="0">
                <a:solidFill>
                  <a:srgbClr val="292934"/>
                </a:solidFill>
                <a:latin typeface="Arial"/>
                <a:cs typeface="Arial"/>
              </a:rPr>
              <a:t>pts.</a:t>
            </a:r>
            <a:endParaRPr sz="2400" dirty="0">
              <a:latin typeface="Arial"/>
              <a:cs typeface="Arial"/>
            </a:endParaRPr>
          </a:p>
          <a:p>
            <a:pPr marL="462280" indent="-182880">
              <a:lnSpc>
                <a:spcPct val="100000"/>
              </a:lnSpc>
              <a:spcBef>
                <a:spcPts val="165"/>
              </a:spcBef>
              <a:buClr>
                <a:srgbClr val="93A299"/>
              </a:buClr>
              <a:buSzPct val="85000"/>
              <a:buFont typeface="Arial"/>
              <a:buChar char="•"/>
              <a:tabLst>
                <a:tab pos="462280" algn="l"/>
              </a:tabLst>
            </a:pPr>
            <a:r>
              <a:rPr sz="2000" b="1" dirty="0">
                <a:solidFill>
                  <a:srgbClr val="292934"/>
                </a:solidFill>
                <a:latin typeface="Arial"/>
                <a:cs typeface="Arial"/>
              </a:rPr>
              <a:t>Data dictionary </a:t>
            </a:r>
            <a:r>
              <a:rPr sz="2000" dirty="0">
                <a:solidFill>
                  <a:srgbClr val="292934"/>
                </a:solidFill>
                <a:latin typeface="Arial"/>
                <a:cs typeface="Arial"/>
              </a:rPr>
              <a:t>as Excel spreadsheet</a:t>
            </a:r>
            <a:r>
              <a:rPr sz="2000" spc="-105" dirty="0">
                <a:solidFill>
                  <a:srgbClr val="292934"/>
                </a:solidFill>
                <a:latin typeface="Arial"/>
                <a:cs typeface="Arial"/>
              </a:rPr>
              <a:t> </a:t>
            </a:r>
            <a:r>
              <a:rPr sz="2000" dirty="0">
                <a:solidFill>
                  <a:srgbClr val="292934"/>
                </a:solidFill>
                <a:latin typeface="Arial"/>
                <a:cs typeface="Arial"/>
              </a:rPr>
              <a:t>file</a:t>
            </a:r>
            <a:endParaRPr sz="2000" dirty="0">
              <a:latin typeface="Arial"/>
              <a:cs typeface="Arial"/>
            </a:endParaRPr>
          </a:p>
          <a:p>
            <a:pPr marL="12700">
              <a:lnSpc>
                <a:spcPct val="100000"/>
              </a:lnSpc>
              <a:spcBef>
                <a:spcPts val="355"/>
              </a:spcBef>
            </a:pPr>
            <a:r>
              <a:rPr sz="2400" b="1" u="heavy" dirty="0">
                <a:solidFill>
                  <a:srgbClr val="292934"/>
                </a:solidFill>
                <a:latin typeface="Arial"/>
                <a:cs typeface="Arial"/>
              </a:rPr>
              <a:t>25</a:t>
            </a:r>
            <a:r>
              <a:rPr sz="2400" b="1" u="heavy" spc="-100" dirty="0">
                <a:solidFill>
                  <a:srgbClr val="292934"/>
                </a:solidFill>
                <a:latin typeface="Arial"/>
                <a:cs typeface="Arial"/>
              </a:rPr>
              <a:t> </a:t>
            </a:r>
            <a:r>
              <a:rPr sz="2400" b="1" u="heavy" dirty="0">
                <a:solidFill>
                  <a:srgbClr val="292934"/>
                </a:solidFill>
                <a:latin typeface="Arial"/>
                <a:cs typeface="Arial"/>
              </a:rPr>
              <a:t>pts.</a:t>
            </a:r>
            <a:endParaRPr sz="2400" dirty="0">
              <a:latin typeface="Arial"/>
              <a:cs typeface="Arial"/>
            </a:endParaRPr>
          </a:p>
          <a:p>
            <a:pPr marL="462280" indent="-182880">
              <a:lnSpc>
                <a:spcPct val="100000"/>
              </a:lnSpc>
              <a:spcBef>
                <a:spcPts val="160"/>
              </a:spcBef>
              <a:buClr>
                <a:srgbClr val="93A299"/>
              </a:buClr>
              <a:buSzPct val="85000"/>
              <a:buChar char="•"/>
              <a:tabLst>
                <a:tab pos="462280" algn="l"/>
              </a:tabLst>
            </a:pPr>
            <a:r>
              <a:rPr lang="en-US" sz="2000" b="1" dirty="0">
                <a:solidFill>
                  <a:srgbClr val="292934"/>
                </a:solidFill>
                <a:latin typeface="Arial"/>
                <a:cs typeface="Arial"/>
              </a:rPr>
              <a:t>SQL queries </a:t>
            </a:r>
            <a:r>
              <a:rPr lang="en-US" sz="2000" dirty="0">
                <a:solidFill>
                  <a:srgbClr val="292934"/>
                </a:solidFill>
                <a:latin typeface="Arial"/>
                <a:cs typeface="Arial"/>
              </a:rPr>
              <a:t>and</a:t>
            </a:r>
            <a:r>
              <a:rPr lang="en-US" sz="2000" b="1" dirty="0">
                <a:solidFill>
                  <a:srgbClr val="292934"/>
                </a:solidFill>
                <a:latin typeface="Arial"/>
                <a:cs typeface="Arial"/>
              </a:rPr>
              <a:t> </a:t>
            </a:r>
            <a:r>
              <a:rPr sz="2000" b="1" dirty="0">
                <a:solidFill>
                  <a:srgbClr val="292934"/>
                </a:solidFill>
                <a:latin typeface="Arial"/>
                <a:cs typeface="Arial"/>
              </a:rPr>
              <a:t>query result sets</a:t>
            </a:r>
            <a:endParaRPr sz="2000" dirty="0">
              <a:latin typeface="Arial"/>
              <a:cs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1066800" y="1082674"/>
            <a:ext cx="6667500" cy="3496948"/>
          </a:xfrm>
          <a:prstGeom prst="rect">
            <a:avLst/>
          </a:prstGeom>
        </p:spPr>
      </p:pic>
      <p:sp>
        <p:nvSpPr>
          <p:cNvPr id="2" name="object 2"/>
          <p:cNvSpPr txBox="1">
            <a:spLocks noGrp="1"/>
          </p:cNvSpPr>
          <p:nvPr>
            <p:ph type="title"/>
          </p:nvPr>
        </p:nvSpPr>
        <p:spPr>
          <a:xfrm>
            <a:off x="310314" y="525779"/>
            <a:ext cx="6014286" cy="556895"/>
          </a:xfrm>
          <a:prstGeom prst="rect">
            <a:avLst/>
          </a:prstGeom>
        </p:spPr>
        <p:txBody>
          <a:bodyPr vert="horz" wrap="square" lIns="0" tIns="0" rIns="0" bIns="0" rtlCol="0">
            <a:spAutoFit/>
          </a:bodyPr>
          <a:lstStyle/>
          <a:p>
            <a:pPr marL="12700">
              <a:lnSpc>
                <a:spcPct val="100000"/>
              </a:lnSpc>
            </a:pPr>
            <a:r>
              <a:rPr sz="3600" spc="-90" dirty="0"/>
              <a:t>Common </a:t>
            </a:r>
            <a:r>
              <a:rPr sz="3600" spc="-85" dirty="0"/>
              <a:t>error</a:t>
            </a:r>
            <a:r>
              <a:rPr sz="3600" spc="-380" dirty="0"/>
              <a:t> </a:t>
            </a:r>
            <a:r>
              <a:rPr sz="3600" spc="-105" dirty="0"/>
              <a:t>#2</a:t>
            </a:r>
            <a:endParaRPr sz="3600" dirty="0"/>
          </a:p>
        </p:txBody>
      </p:sp>
      <p:sp>
        <p:nvSpPr>
          <p:cNvPr id="9" name="object 9"/>
          <p:cNvSpPr txBox="1"/>
          <p:nvPr/>
        </p:nvSpPr>
        <p:spPr>
          <a:xfrm>
            <a:off x="310314" y="6569894"/>
            <a:ext cx="5238750" cy="209550"/>
          </a:xfrm>
          <a:prstGeom prst="rect">
            <a:avLst/>
          </a:prstGeom>
        </p:spPr>
        <p:txBody>
          <a:bodyPr vert="horz" wrap="square" lIns="0" tIns="0" rIns="0" bIns="0" rtlCol="0">
            <a:spAutoFit/>
          </a:bodyPr>
          <a:lstStyle/>
          <a:p>
            <a:pPr marL="12700">
              <a:lnSpc>
                <a:spcPct val="100000"/>
              </a:lnSpc>
            </a:pPr>
            <a:r>
              <a:rPr sz="1300" dirty="0">
                <a:solidFill>
                  <a:srgbClr val="292934"/>
                </a:solidFill>
                <a:latin typeface="Arial"/>
                <a:cs typeface="Arial"/>
              </a:rPr>
              <a:t>*Entity integrity: Every table must have a PK, and the PK cannot be</a:t>
            </a:r>
            <a:r>
              <a:rPr sz="1300" spc="-100" dirty="0">
                <a:solidFill>
                  <a:srgbClr val="292934"/>
                </a:solidFill>
                <a:latin typeface="Arial"/>
                <a:cs typeface="Arial"/>
              </a:rPr>
              <a:t> </a:t>
            </a:r>
            <a:r>
              <a:rPr sz="1300" dirty="0">
                <a:solidFill>
                  <a:srgbClr val="292934"/>
                </a:solidFill>
                <a:latin typeface="Arial"/>
                <a:cs typeface="Arial"/>
              </a:rPr>
              <a:t>null</a:t>
            </a:r>
            <a:endParaRPr sz="1300" dirty="0">
              <a:latin typeface="Arial"/>
              <a:cs typeface="Arial"/>
            </a:endParaRPr>
          </a:p>
        </p:txBody>
      </p:sp>
      <p:sp>
        <p:nvSpPr>
          <p:cNvPr id="8" name="object 8"/>
          <p:cNvSpPr/>
          <p:nvPr/>
        </p:nvSpPr>
        <p:spPr>
          <a:xfrm>
            <a:off x="1066800" y="2971800"/>
            <a:ext cx="4954270" cy="457200"/>
          </a:xfrm>
          <a:custGeom>
            <a:avLst/>
            <a:gdLst/>
            <a:ahLst/>
            <a:cxnLst/>
            <a:rect l="l" t="t" r="r" b="b"/>
            <a:pathLst>
              <a:path w="4128770" h="165735">
                <a:moveTo>
                  <a:pt x="0" y="0"/>
                </a:moveTo>
                <a:lnTo>
                  <a:pt x="4128487" y="0"/>
                </a:lnTo>
                <a:lnTo>
                  <a:pt x="4128487" y="165265"/>
                </a:lnTo>
                <a:lnTo>
                  <a:pt x="0" y="165265"/>
                </a:lnTo>
                <a:lnTo>
                  <a:pt x="0" y="0"/>
                </a:lnTo>
                <a:close/>
              </a:path>
            </a:pathLst>
          </a:custGeom>
          <a:ln w="26424">
            <a:solidFill>
              <a:srgbClr val="FF0000"/>
            </a:solidFill>
          </a:ln>
        </p:spPr>
        <p:txBody>
          <a:bodyPr wrap="square" lIns="0" tIns="0" rIns="0" bIns="0" rtlCol="0"/>
          <a:lstStyle/>
          <a:p>
            <a:endParaRPr/>
          </a:p>
        </p:txBody>
      </p:sp>
      <p:pic>
        <p:nvPicPr>
          <p:cNvPr id="14" name="Picture 13"/>
          <p:cNvPicPr>
            <a:picLocks noChangeAspect="1"/>
          </p:cNvPicPr>
          <p:nvPr/>
        </p:nvPicPr>
        <p:blipFill>
          <a:blip r:embed="rId4"/>
          <a:stretch>
            <a:fillRect/>
          </a:stretch>
        </p:blipFill>
        <p:spPr>
          <a:xfrm>
            <a:off x="152400" y="4615259"/>
            <a:ext cx="8763000" cy="1954635"/>
          </a:xfrm>
          <a:prstGeom prst="rect">
            <a:avLst/>
          </a:prstGeom>
        </p:spPr>
      </p:pic>
      <p:sp>
        <p:nvSpPr>
          <p:cNvPr id="10" name="object 10"/>
          <p:cNvSpPr/>
          <p:nvPr/>
        </p:nvSpPr>
        <p:spPr>
          <a:xfrm flipH="1">
            <a:off x="5549064" y="3319907"/>
            <a:ext cx="471726" cy="1962582"/>
          </a:xfrm>
          <a:custGeom>
            <a:avLst/>
            <a:gdLst/>
            <a:ahLst/>
            <a:cxnLst/>
            <a:rect l="l" t="t" r="r" b="b"/>
            <a:pathLst>
              <a:path w="332739" h="1955164">
                <a:moveTo>
                  <a:pt x="0" y="0"/>
                </a:moveTo>
                <a:lnTo>
                  <a:pt x="332508" y="1954718"/>
                </a:lnTo>
              </a:path>
            </a:pathLst>
          </a:custGeom>
          <a:ln w="26424">
            <a:solidFill>
              <a:srgbClr val="FF0000"/>
            </a:solidFill>
          </a:ln>
        </p:spPr>
        <p:txBody>
          <a:bodyPr wrap="square" lIns="0" tIns="0" rIns="0" bIns="0" rtlCol="0"/>
          <a:lstStyle/>
          <a:p>
            <a:endParaRPr/>
          </a:p>
        </p:txBody>
      </p:sp>
      <p:sp>
        <p:nvSpPr>
          <p:cNvPr id="15" name="Rectangle 14"/>
          <p:cNvSpPr/>
          <p:nvPr/>
        </p:nvSpPr>
        <p:spPr>
          <a:xfrm>
            <a:off x="152400" y="5318126"/>
            <a:ext cx="685800" cy="115062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4572000" y="5318126"/>
            <a:ext cx="685800" cy="115062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257800" y="5318126"/>
            <a:ext cx="762990" cy="115062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8196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0314" y="659384"/>
            <a:ext cx="5709486" cy="556895"/>
          </a:xfrm>
          <a:prstGeom prst="rect">
            <a:avLst/>
          </a:prstGeom>
        </p:spPr>
        <p:txBody>
          <a:bodyPr vert="horz" wrap="square" lIns="0" tIns="0" rIns="0" bIns="0" rtlCol="0">
            <a:spAutoFit/>
          </a:bodyPr>
          <a:lstStyle/>
          <a:p>
            <a:pPr marL="12700">
              <a:lnSpc>
                <a:spcPct val="100000"/>
              </a:lnSpc>
            </a:pPr>
            <a:r>
              <a:rPr sz="3600" spc="-90" dirty="0"/>
              <a:t>Common </a:t>
            </a:r>
            <a:r>
              <a:rPr sz="3600" spc="-85" dirty="0"/>
              <a:t>error</a:t>
            </a:r>
            <a:r>
              <a:rPr sz="3600" spc="-380" dirty="0"/>
              <a:t> </a:t>
            </a:r>
            <a:r>
              <a:rPr sz="3600" spc="-105" dirty="0"/>
              <a:t>#3</a:t>
            </a:r>
            <a:endParaRPr sz="3600" dirty="0"/>
          </a:p>
        </p:txBody>
      </p:sp>
      <p:sp>
        <p:nvSpPr>
          <p:cNvPr id="5" name="object 5"/>
          <p:cNvSpPr txBox="1"/>
          <p:nvPr/>
        </p:nvSpPr>
        <p:spPr>
          <a:xfrm>
            <a:off x="231140" y="5379720"/>
            <a:ext cx="7198359" cy="831215"/>
          </a:xfrm>
          <a:prstGeom prst="rect">
            <a:avLst/>
          </a:prstGeom>
        </p:spPr>
        <p:txBody>
          <a:bodyPr vert="horz" wrap="square" lIns="0" tIns="0" rIns="0" bIns="0" rtlCol="0">
            <a:spAutoFit/>
          </a:bodyPr>
          <a:lstStyle/>
          <a:p>
            <a:pPr marL="12700">
              <a:lnSpc>
                <a:spcPts val="2130"/>
              </a:lnSpc>
            </a:pPr>
            <a:r>
              <a:rPr sz="1800" dirty="0">
                <a:solidFill>
                  <a:srgbClr val="292934"/>
                </a:solidFill>
                <a:latin typeface="Arial"/>
                <a:cs typeface="Arial"/>
              </a:rPr>
              <a:t>*</a:t>
            </a:r>
            <a:r>
              <a:rPr sz="1800" b="1" dirty="0">
                <a:solidFill>
                  <a:srgbClr val="292934"/>
                </a:solidFill>
                <a:latin typeface="Arial"/>
                <a:cs typeface="Arial"/>
              </a:rPr>
              <a:t>Referential</a:t>
            </a:r>
            <a:r>
              <a:rPr sz="1800" b="1" spc="-105" dirty="0">
                <a:solidFill>
                  <a:srgbClr val="292934"/>
                </a:solidFill>
                <a:latin typeface="Arial"/>
                <a:cs typeface="Arial"/>
              </a:rPr>
              <a:t> </a:t>
            </a:r>
            <a:r>
              <a:rPr sz="1800" b="1" dirty="0">
                <a:solidFill>
                  <a:srgbClr val="292934"/>
                </a:solidFill>
                <a:latin typeface="Arial"/>
                <a:cs typeface="Arial"/>
              </a:rPr>
              <a:t>Integrity</a:t>
            </a:r>
            <a:endParaRPr sz="1800" dirty="0">
              <a:latin typeface="Arial"/>
              <a:cs typeface="Arial"/>
            </a:endParaRPr>
          </a:p>
          <a:p>
            <a:pPr marL="298450" indent="-285750">
              <a:lnSpc>
                <a:spcPts val="2130"/>
              </a:lnSpc>
              <a:buChar char="-"/>
              <a:tabLst>
                <a:tab pos="298450" algn="l"/>
              </a:tabLst>
            </a:pPr>
            <a:r>
              <a:rPr sz="1800" dirty="0">
                <a:solidFill>
                  <a:srgbClr val="292934"/>
                </a:solidFill>
                <a:latin typeface="Arial"/>
                <a:cs typeface="Arial"/>
              </a:rPr>
              <a:t>A FK must have matching values in the PK of another</a:t>
            </a:r>
            <a:r>
              <a:rPr sz="1800" spc="-210" dirty="0">
                <a:solidFill>
                  <a:srgbClr val="292934"/>
                </a:solidFill>
                <a:latin typeface="Arial"/>
                <a:cs typeface="Arial"/>
              </a:rPr>
              <a:t> </a:t>
            </a:r>
            <a:r>
              <a:rPr sz="1800" dirty="0">
                <a:solidFill>
                  <a:srgbClr val="292934"/>
                </a:solidFill>
                <a:latin typeface="Arial"/>
                <a:cs typeface="Arial"/>
              </a:rPr>
              <a:t>table.</a:t>
            </a:r>
            <a:endParaRPr sz="1800" dirty="0">
              <a:latin typeface="Arial"/>
              <a:cs typeface="Arial"/>
            </a:endParaRPr>
          </a:p>
          <a:p>
            <a:pPr marL="298450" indent="-285750">
              <a:lnSpc>
                <a:spcPct val="100000"/>
              </a:lnSpc>
              <a:spcBef>
                <a:spcPts val="40"/>
              </a:spcBef>
              <a:buChar char="-"/>
              <a:tabLst>
                <a:tab pos="298450" algn="l"/>
              </a:tabLst>
            </a:pPr>
            <a:r>
              <a:rPr sz="1800" dirty="0">
                <a:solidFill>
                  <a:srgbClr val="292934"/>
                </a:solidFill>
                <a:latin typeface="Arial"/>
                <a:cs typeface="Arial"/>
              </a:rPr>
              <a:t>A FK setting (e.g., data type) must be consistent with the PK</a:t>
            </a:r>
            <a:r>
              <a:rPr sz="1800" spc="-215" dirty="0">
                <a:solidFill>
                  <a:srgbClr val="292934"/>
                </a:solidFill>
                <a:latin typeface="Arial"/>
                <a:cs typeface="Arial"/>
              </a:rPr>
              <a:t> </a:t>
            </a:r>
            <a:r>
              <a:rPr sz="1800" dirty="0">
                <a:solidFill>
                  <a:srgbClr val="292934"/>
                </a:solidFill>
                <a:latin typeface="Arial"/>
                <a:cs typeface="Arial"/>
              </a:rPr>
              <a:t>setting.</a:t>
            </a:r>
            <a:endParaRPr sz="1800" dirty="0">
              <a:latin typeface="Arial"/>
              <a:cs typeface="Arial"/>
            </a:endParaRPr>
          </a:p>
        </p:txBody>
      </p:sp>
      <p:pic>
        <p:nvPicPr>
          <p:cNvPr id="7" name="Picture 6"/>
          <p:cNvPicPr>
            <a:picLocks noChangeAspect="1"/>
          </p:cNvPicPr>
          <p:nvPr/>
        </p:nvPicPr>
        <p:blipFill>
          <a:blip r:embed="rId2"/>
          <a:stretch>
            <a:fillRect/>
          </a:stretch>
        </p:blipFill>
        <p:spPr>
          <a:xfrm>
            <a:off x="14514" y="1689101"/>
            <a:ext cx="4274603" cy="3505200"/>
          </a:xfrm>
          <a:prstGeom prst="rect">
            <a:avLst/>
          </a:prstGeom>
        </p:spPr>
      </p:pic>
      <p:pic>
        <p:nvPicPr>
          <p:cNvPr id="9" name="Picture 8"/>
          <p:cNvPicPr>
            <a:picLocks noChangeAspect="1"/>
          </p:cNvPicPr>
          <p:nvPr/>
        </p:nvPicPr>
        <p:blipFill>
          <a:blip r:embed="rId3"/>
          <a:stretch>
            <a:fillRect/>
          </a:stretch>
        </p:blipFill>
        <p:spPr>
          <a:xfrm>
            <a:off x="4419600" y="1689101"/>
            <a:ext cx="4724400" cy="3505200"/>
          </a:xfrm>
          <a:prstGeom prst="rect">
            <a:avLst/>
          </a:prstGeom>
        </p:spPr>
      </p:pic>
      <p:sp>
        <p:nvSpPr>
          <p:cNvPr id="10" name="Rectangle 9"/>
          <p:cNvSpPr/>
          <p:nvPr/>
        </p:nvSpPr>
        <p:spPr>
          <a:xfrm>
            <a:off x="14514" y="2667000"/>
            <a:ext cx="4274603"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495800" y="2895600"/>
            <a:ext cx="4648200" cy="152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171292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0314" y="659384"/>
            <a:ext cx="5709486" cy="556895"/>
          </a:xfrm>
          <a:prstGeom prst="rect">
            <a:avLst/>
          </a:prstGeom>
        </p:spPr>
        <p:txBody>
          <a:bodyPr vert="horz" wrap="square" lIns="0" tIns="0" rIns="0" bIns="0" rtlCol="0">
            <a:spAutoFit/>
          </a:bodyPr>
          <a:lstStyle/>
          <a:p>
            <a:pPr marL="12700">
              <a:lnSpc>
                <a:spcPct val="100000"/>
              </a:lnSpc>
            </a:pPr>
            <a:r>
              <a:rPr sz="3600" spc="-90" dirty="0"/>
              <a:t>Common </a:t>
            </a:r>
            <a:r>
              <a:rPr sz="3600" spc="-85" dirty="0"/>
              <a:t>error</a:t>
            </a:r>
            <a:r>
              <a:rPr sz="3600" spc="-380" dirty="0"/>
              <a:t> </a:t>
            </a:r>
            <a:r>
              <a:rPr sz="3600" spc="-105" dirty="0"/>
              <a:t>#3</a:t>
            </a:r>
            <a:endParaRPr sz="3600" dirty="0"/>
          </a:p>
        </p:txBody>
      </p:sp>
      <p:sp>
        <p:nvSpPr>
          <p:cNvPr id="5" name="object 5"/>
          <p:cNvSpPr txBox="1"/>
          <p:nvPr/>
        </p:nvSpPr>
        <p:spPr>
          <a:xfrm>
            <a:off x="231140" y="5379720"/>
            <a:ext cx="7198359" cy="831215"/>
          </a:xfrm>
          <a:prstGeom prst="rect">
            <a:avLst/>
          </a:prstGeom>
        </p:spPr>
        <p:txBody>
          <a:bodyPr vert="horz" wrap="square" lIns="0" tIns="0" rIns="0" bIns="0" rtlCol="0">
            <a:spAutoFit/>
          </a:bodyPr>
          <a:lstStyle/>
          <a:p>
            <a:pPr marL="12700">
              <a:lnSpc>
                <a:spcPts val="2130"/>
              </a:lnSpc>
            </a:pPr>
            <a:r>
              <a:rPr sz="1800" dirty="0">
                <a:solidFill>
                  <a:srgbClr val="292934"/>
                </a:solidFill>
                <a:latin typeface="Arial"/>
                <a:cs typeface="Arial"/>
              </a:rPr>
              <a:t>*</a:t>
            </a:r>
            <a:r>
              <a:rPr sz="1800" b="1" dirty="0">
                <a:solidFill>
                  <a:srgbClr val="292934"/>
                </a:solidFill>
                <a:latin typeface="Arial"/>
                <a:cs typeface="Arial"/>
              </a:rPr>
              <a:t>Referential</a:t>
            </a:r>
            <a:r>
              <a:rPr sz="1800" b="1" spc="-105" dirty="0">
                <a:solidFill>
                  <a:srgbClr val="292934"/>
                </a:solidFill>
                <a:latin typeface="Arial"/>
                <a:cs typeface="Arial"/>
              </a:rPr>
              <a:t> </a:t>
            </a:r>
            <a:r>
              <a:rPr sz="1800" b="1" dirty="0">
                <a:solidFill>
                  <a:srgbClr val="292934"/>
                </a:solidFill>
                <a:latin typeface="Arial"/>
                <a:cs typeface="Arial"/>
              </a:rPr>
              <a:t>Integrity</a:t>
            </a:r>
            <a:endParaRPr sz="1800" dirty="0">
              <a:latin typeface="Arial"/>
              <a:cs typeface="Arial"/>
            </a:endParaRPr>
          </a:p>
          <a:p>
            <a:pPr marL="298450" indent="-285750">
              <a:lnSpc>
                <a:spcPts val="2130"/>
              </a:lnSpc>
              <a:buChar char="-"/>
              <a:tabLst>
                <a:tab pos="298450" algn="l"/>
              </a:tabLst>
            </a:pPr>
            <a:r>
              <a:rPr sz="1800" dirty="0">
                <a:solidFill>
                  <a:srgbClr val="292934"/>
                </a:solidFill>
                <a:latin typeface="Arial"/>
                <a:cs typeface="Arial"/>
              </a:rPr>
              <a:t>A FK must have matching values in the PK of another</a:t>
            </a:r>
            <a:r>
              <a:rPr sz="1800" spc="-210" dirty="0">
                <a:solidFill>
                  <a:srgbClr val="292934"/>
                </a:solidFill>
                <a:latin typeface="Arial"/>
                <a:cs typeface="Arial"/>
              </a:rPr>
              <a:t> </a:t>
            </a:r>
            <a:r>
              <a:rPr sz="1800" dirty="0">
                <a:solidFill>
                  <a:srgbClr val="292934"/>
                </a:solidFill>
                <a:latin typeface="Arial"/>
                <a:cs typeface="Arial"/>
              </a:rPr>
              <a:t>table.</a:t>
            </a:r>
            <a:endParaRPr sz="1800" dirty="0">
              <a:latin typeface="Arial"/>
              <a:cs typeface="Arial"/>
            </a:endParaRPr>
          </a:p>
          <a:p>
            <a:pPr marL="298450" indent="-285750">
              <a:lnSpc>
                <a:spcPct val="100000"/>
              </a:lnSpc>
              <a:spcBef>
                <a:spcPts val="40"/>
              </a:spcBef>
              <a:buChar char="-"/>
              <a:tabLst>
                <a:tab pos="298450" algn="l"/>
              </a:tabLst>
            </a:pPr>
            <a:r>
              <a:rPr sz="1800" dirty="0">
                <a:solidFill>
                  <a:srgbClr val="292934"/>
                </a:solidFill>
                <a:latin typeface="Arial"/>
                <a:cs typeface="Arial"/>
              </a:rPr>
              <a:t>A FK setting (e.g., data type) must be consistent with the PK</a:t>
            </a:r>
            <a:r>
              <a:rPr sz="1800" spc="-215" dirty="0">
                <a:solidFill>
                  <a:srgbClr val="292934"/>
                </a:solidFill>
                <a:latin typeface="Arial"/>
                <a:cs typeface="Arial"/>
              </a:rPr>
              <a:t> </a:t>
            </a:r>
            <a:r>
              <a:rPr sz="1800" dirty="0">
                <a:solidFill>
                  <a:srgbClr val="292934"/>
                </a:solidFill>
                <a:latin typeface="Arial"/>
                <a:cs typeface="Arial"/>
              </a:rPr>
              <a:t>setting.</a:t>
            </a:r>
            <a:endParaRPr sz="1800" dirty="0">
              <a:latin typeface="Arial"/>
              <a:cs typeface="Arial"/>
            </a:endParaRPr>
          </a:p>
        </p:txBody>
      </p:sp>
      <p:pic>
        <p:nvPicPr>
          <p:cNvPr id="3" name="Picture 2"/>
          <p:cNvPicPr>
            <a:picLocks noChangeAspect="1"/>
          </p:cNvPicPr>
          <p:nvPr/>
        </p:nvPicPr>
        <p:blipFill>
          <a:blip r:embed="rId2"/>
          <a:stretch>
            <a:fillRect/>
          </a:stretch>
        </p:blipFill>
        <p:spPr>
          <a:xfrm>
            <a:off x="38100" y="1447800"/>
            <a:ext cx="4076700" cy="3352800"/>
          </a:xfrm>
          <a:prstGeom prst="rect">
            <a:avLst/>
          </a:prstGeom>
        </p:spPr>
      </p:pic>
      <p:pic>
        <p:nvPicPr>
          <p:cNvPr id="4" name="Picture 3"/>
          <p:cNvPicPr>
            <a:picLocks noChangeAspect="1"/>
          </p:cNvPicPr>
          <p:nvPr/>
        </p:nvPicPr>
        <p:blipFill>
          <a:blip r:embed="rId3"/>
          <a:stretch>
            <a:fillRect/>
          </a:stretch>
        </p:blipFill>
        <p:spPr>
          <a:xfrm>
            <a:off x="4286069" y="1447800"/>
            <a:ext cx="4796970" cy="3352800"/>
          </a:xfrm>
          <a:prstGeom prst="rect">
            <a:avLst/>
          </a:prstGeom>
        </p:spPr>
      </p:pic>
      <p:sp>
        <p:nvSpPr>
          <p:cNvPr id="6" name="Rectangle 5"/>
          <p:cNvSpPr/>
          <p:nvPr/>
        </p:nvSpPr>
        <p:spPr>
          <a:xfrm>
            <a:off x="38100" y="2743200"/>
            <a:ext cx="952500" cy="1600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105400" y="4114800"/>
            <a:ext cx="4572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873561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35940" y="1550923"/>
            <a:ext cx="7912734" cy="5078313"/>
          </a:xfrm>
          <a:prstGeom prst="rect">
            <a:avLst/>
          </a:prstGeom>
        </p:spPr>
        <p:txBody>
          <a:bodyPr vert="horz" wrap="square" lIns="0" tIns="0" rIns="0" bIns="0" rtlCol="0">
            <a:spAutoFit/>
          </a:bodyPr>
          <a:lstStyle/>
          <a:p>
            <a:pPr marL="342900" indent="-342900">
              <a:lnSpc>
                <a:spcPct val="150000"/>
              </a:lnSpc>
              <a:buFont typeface="Arial" charset="0"/>
              <a:buChar char="•"/>
            </a:pPr>
            <a:r>
              <a:rPr lang="en-US" sz="2000" dirty="0">
                <a:latin typeface="Arial" charset="0"/>
                <a:ea typeface="Arial" charset="0"/>
                <a:cs typeface="Arial" charset="0"/>
              </a:rPr>
              <a:t>List all parents’ first and last names, and full addresses;</a:t>
            </a:r>
          </a:p>
          <a:p>
            <a:pPr marL="342900" indent="-342900">
              <a:lnSpc>
                <a:spcPct val="150000"/>
              </a:lnSpc>
              <a:buFont typeface="Arial" charset="0"/>
              <a:buChar char="•"/>
            </a:pPr>
            <a:r>
              <a:rPr lang="en-US" sz="2000" dirty="0">
                <a:latin typeface="Arial" charset="0"/>
                <a:ea typeface="Arial" charset="0"/>
                <a:cs typeface="Arial" charset="0"/>
              </a:rPr>
              <a:t>List all players' first and last names, as well as their parent ID using </a:t>
            </a:r>
            <a:r>
              <a:rPr lang="en-US" sz="2000" b="1" u="sng" dirty="0">
                <a:latin typeface="Arial" charset="0"/>
                <a:ea typeface="Arial" charset="0"/>
                <a:cs typeface="Arial" charset="0"/>
              </a:rPr>
              <a:t>only</a:t>
            </a:r>
            <a:r>
              <a:rPr lang="en-US" sz="2000" u="sng" dirty="0">
                <a:latin typeface="Arial" charset="0"/>
                <a:ea typeface="Arial" charset="0"/>
                <a:cs typeface="Arial" charset="0"/>
              </a:rPr>
              <a:t> </a:t>
            </a:r>
            <a:r>
              <a:rPr lang="en-US" sz="2000" b="1" u="sng" dirty="0">
                <a:latin typeface="Arial" charset="0"/>
                <a:ea typeface="Arial" charset="0"/>
                <a:cs typeface="Arial" charset="0"/>
              </a:rPr>
              <a:t>one</a:t>
            </a:r>
            <a:r>
              <a:rPr lang="en-US" sz="2000" dirty="0">
                <a:latin typeface="Arial" charset="0"/>
                <a:ea typeface="Arial" charset="0"/>
                <a:cs typeface="Arial" charset="0"/>
              </a:rPr>
              <a:t> SQL statement;</a:t>
            </a:r>
          </a:p>
          <a:p>
            <a:pPr marL="342900" indent="-342900">
              <a:lnSpc>
                <a:spcPct val="150000"/>
              </a:lnSpc>
              <a:buFont typeface="Arial" charset="0"/>
              <a:buChar char="•"/>
            </a:pPr>
            <a:r>
              <a:rPr lang="en-US" sz="2000" dirty="0">
                <a:latin typeface="Arial" charset="0"/>
                <a:ea typeface="Arial" charset="0"/>
                <a:cs typeface="Arial" charset="0"/>
              </a:rPr>
              <a:t>Update coach ID #2’s first and last names to “John Doe.” Display coach ID #2’s first and last names to verify that it has been updated;</a:t>
            </a:r>
          </a:p>
          <a:p>
            <a:pPr marL="342900" indent="-342900">
              <a:lnSpc>
                <a:spcPct val="150000"/>
              </a:lnSpc>
              <a:buFont typeface="Arial" charset="0"/>
              <a:buChar char="•"/>
            </a:pPr>
            <a:r>
              <a:rPr lang="en-US" sz="2000" dirty="0">
                <a:latin typeface="Arial" charset="0"/>
                <a:ea typeface="Arial" charset="0"/>
                <a:cs typeface="Arial" charset="0"/>
              </a:rPr>
              <a:t>Add two new teams, using </a:t>
            </a:r>
            <a:r>
              <a:rPr lang="en-US" sz="2000" b="1" u="sng" dirty="0">
                <a:latin typeface="Arial" charset="0"/>
                <a:ea typeface="Arial" charset="0"/>
                <a:cs typeface="Arial" charset="0"/>
              </a:rPr>
              <a:t>only one</a:t>
            </a:r>
            <a:r>
              <a:rPr lang="en-US" sz="2000" dirty="0">
                <a:latin typeface="Arial" charset="0"/>
                <a:ea typeface="Arial" charset="0"/>
                <a:cs typeface="Arial" charset="0"/>
              </a:rPr>
              <a:t> SQL statement (include attributes). Then, display only the team IDs and names to verify that two records have been added;</a:t>
            </a:r>
          </a:p>
          <a:p>
            <a:pPr marL="342900" indent="-342900">
              <a:lnSpc>
                <a:spcPct val="150000"/>
              </a:lnSpc>
              <a:buFont typeface="Arial" charset="0"/>
              <a:buChar char="•"/>
            </a:pPr>
            <a:r>
              <a:rPr lang="en-US" sz="2000" dirty="0">
                <a:latin typeface="Arial" charset="0"/>
                <a:ea typeface="Arial" charset="0"/>
                <a:cs typeface="Arial" charset="0"/>
              </a:rPr>
              <a:t>Remove the first 3 colors; after which, display the remaining color names to verify that they have been removed.</a:t>
            </a: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70" dirty="0"/>
              <a:t>SQL </a:t>
            </a:r>
            <a:r>
              <a:rPr spc="-95" dirty="0"/>
              <a:t>statement</a:t>
            </a:r>
            <a:r>
              <a:rPr spc="-465" dirty="0"/>
              <a:t> </a:t>
            </a:r>
            <a:r>
              <a:rPr spc="-100" dirty="0"/>
              <a:t>questions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lang="en-US" altLang="zh-CN" spc="-70" dirty="0"/>
              <a:t>Copy</a:t>
            </a:r>
            <a:r>
              <a:rPr lang="zh-CN" altLang="en-US" spc="-70" dirty="0"/>
              <a:t> </a:t>
            </a:r>
            <a:r>
              <a:rPr lang="en-US" altLang="zh-CN" spc="-70" dirty="0"/>
              <a:t>and</a:t>
            </a:r>
            <a:r>
              <a:rPr lang="zh-CN" altLang="en-US" spc="-70" dirty="0"/>
              <a:t> </a:t>
            </a:r>
            <a:r>
              <a:rPr lang="en-US" altLang="zh-CN" spc="-70" dirty="0"/>
              <a:t>Paste</a:t>
            </a:r>
            <a:r>
              <a:rPr lang="zh-CN" altLang="en-US" spc="-70" dirty="0"/>
              <a:t> </a:t>
            </a:r>
            <a:r>
              <a:rPr lang="en-US" altLang="zh-CN" spc="-70" dirty="0"/>
              <a:t>Query</a:t>
            </a:r>
            <a:r>
              <a:rPr lang="zh-CN" altLang="en-US" spc="-70" dirty="0"/>
              <a:t> </a:t>
            </a:r>
            <a:r>
              <a:rPr lang="en-US" altLang="zh-CN" spc="-70" dirty="0"/>
              <a:t>Results</a:t>
            </a:r>
            <a:endParaRPr spc="-100" dirty="0"/>
          </a:p>
        </p:txBody>
      </p:sp>
      <p:pic>
        <p:nvPicPr>
          <p:cNvPr id="4" name="Picture 3"/>
          <p:cNvPicPr>
            <a:picLocks noChangeAspect="1"/>
          </p:cNvPicPr>
          <p:nvPr/>
        </p:nvPicPr>
        <p:blipFill>
          <a:blip r:embed="rId2"/>
          <a:stretch>
            <a:fillRect/>
          </a:stretch>
        </p:blipFill>
        <p:spPr>
          <a:xfrm>
            <a:off x="29547" y="1676400"/>
            <a:ext cx="9144000" cy="4618996"/>
          </a:xfrm>
          <a:prstGeom prst="rect">
            <a:avLst/>
          </a:prstGeom>
        </p:spPr>
      </p:pic>
    </p:spTree>
    <p:extLst>
      <p:ext uri="{BB962C8B-B14F-4D97-AF65-F5344CB8AC3E}">
        <p14:creationId xmlns:p14="http://schemas.microsoft.com/office/powerpoint/2010/main" val="16345546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35940" y="1600200"/>
            <a:ext cx="8074660" cy="2254463"/>
          </a:xfrm>
          <a:prstGeom prst="rect">
            <a:avLst/>
          </a:prstGeom>
        </p:spPr>
        <p:txBody>
          <a:bodyPr vert="horz" wrap="square" lIns="0" tIns="0" rIns="0" bIns="0" rtlCol="0">
            <a:spAutoFit/>
          </a:bodyPr>
          <a:lstStyle/>
          <a:p>
            <a:pPr marL="342900" indent="-342900">
              <a:lnSpc>
                <a:spcPct val="150000"/>
              </a:lnSpc>
              <a:buFont typeface="Arial" charset="0"/>
              <a:buChar char="•"/>
            </a:pPr>
            <a:r>
              <a:rPr lang="en-US" sz="2400" dirty="0">
                <a:latin typeface="Arial" charset="0"/>
                <a:ea typeface="Arial" charset="0"/>
                <a:cs typeface="Arial" charset="0"/>
              </a:rPr>
              <a:t>List all parents’ first and last names, and full addresses;</a:t>
            </a:r>
          </a:p>
          <a:p>
            <a:pPr>
              <a:lnSpc>
                <a:spcPct val="100000"/>
              </a:lnSpc>
            </a:pPr>
            <a:endParaRPr sz="2400" dirty="0">
              <a:latin typeface="Times New Roman"/>
              <a:cs typeface="Times New Roman"/>
            </a:endParaRPr>
          </a:p>
          <a:p>
            <a:pPr marL="12700" marR="479425">
              <a:lnSpc>
                <a:spcPts val="2820"/>
              </a:lnSpc>
              <a:spcBef>
                <a:spcPts val="1400"/>
              </a:spcBef>
            </a:pPr>
            <a:r>
              <a:rPr sz="2400" b="1" dirty="0">
                <a:solidFill>
                  <a:srgbClr val="292934"/>
                </a:solidFill>
                <a:latin typeface="Arial"/>
                <a:cs typeface="Arial"/>
              </a:rPr>
              <a:t>SELECT</a:t>
            </a:r>
            <a:r>
              <a:rPr lang="en-US" sz="2400" b="1" dirty="0">
                <a:solidFill>
                  <a:srgbClr val="292934"/>
                </a:solidFill>
                <a:latin typeface="Arial"/>
                <a:cs typeface="Arial"/>
              </a:rPr>
              <a:t> attribute 1</a:t>
            </a:r>
            <a:r>
              <a:rPr sz="2400" dirty="0">
                <a:solidFill>
                  <a:srgbClr val="292934"/>
                </a:solidFill>
                <a:latin typeface="Arial"/>
                <a:cs typeface="Arial"/>
              </a:rPr>
              <a:t>,</a:t>
            </a:r>
            <a:r>
              <a:rPr lang="en-US" sz="2400" b="1" dirty="0">
                <a:solidFill>
                  <a:srgbClr val="292934"/>
                </a:solidFill>
                <a:latin typeface="Arial"/>
                <a:cs typeface="Arial"/>
              </a:rPr>
              <a:t> attribute 2</a:t>
            </a:r>
            <a:r>
              <a:rPr sz="2400" dirty="0">
                <a:solidFill>
                  <a:srgbClr val="292934"/>
                </a:solidFill>
                <a:latin typeface="Arial"/>
                <a:cs typeface="Arial"/>
              </a:rPr>
              <a:t>, </a:t>
            </a:r>
            <a:r>
              <a:rPr lang="en-US" sz="2400" b="1" dirty="0">
                <a:solidFill>
                  <a:srgbClr val="292934"/>
                </a:solidFill>
                <a:latin typeface="Arial"/>
                <a:cs typeface="Arial"/>
              </a:rPr>
              <a:t>attribute 3, attribute 4</a:t>
            </a:r>
            <a:r>
              <a:rPr lang="en-US" sz="2400" dirty="0">
                <a:latin typeface="Arial"/>
                <a:cs typeface="Arial"/>
              </a:rPr>
              <a:t>,</a:t>
            </a:r>
            <a:r>
              <a:rPr lang="en-US" sz="2400" b="1" dirty="0">
                <a:solidFill>
                  <a:srgbClr val="292934"/>
                </a:solidFill>
                <a:latin typeface="Arial"/>
                <a:cs typeface="Arial"/>
              </a:rPr>
              <a:t> attribute 5</a:t>
            </a:r>
            <a:r>
              <a:rPr lang="en-US" sz="2400" dirty="0">
                <a:latin typeface="Arial"/>
                <a:cs typeface="Arial"/>
              </a:rPr>
              <a:t>,</a:t>
            </a:r>
            <a:r>
              <a:rPr lang="en-US" sz="2400" b="1" dirty="0">
                <a:solidFill>
                  <a:srgbClr val="292934"/>
                </a:solidFill>
                <a:latin typeface="Arial"/>
                <a:cs typeface="Arial"/>
              </a:rPr>
              <a:t> attribute 6</a:t>
            </a:r>
            <a:endParaRPr sz="2400" dirty="0">
              <a:latin typeface="Arial"/>
              <a:cs typeface="Arial"/>
            </a:endParaRPr>
          </a:p>
          <a:p>
            <a:pPr marL="12700">
              <a:lnSpc>
                <a:spcPct val="100000"/>
              </a:lnSpc>
              <a:spcBef>
                <a:spcPts val="509"/>
              </a:spcBef>
            </a:pPr>
            <a:r>
              <a:rPr sz="2400" b="1" dirty="0">
                <a:solidFill>
                  <a:srgbClr val="292934"/>
                </a:solidFill>
                <a:latin typeface="Arial"/>
                <a:cs typeface="Arial"/>
              </a:rPr>
              <a:t>FROM</a:t>
            </a:r>
            <a:r>
              <a:rPr sz="2400" b="1" spc="-100" dirty="0">
                <a:solidFill>
                  <a:srgbClr val="292934"/>
                </a:solidFill>
                <a:latin typeface="Arial"/>
                <a:cs typeface="Arial"/>
              </a:rPr>
              <a:t> </a:t>
            </a:r>
            <a:r>
              <a:rPr lang="en-US" altLang="zh-CN" sz="2400" dirty="0">
                <a:solidFill>
                  <a:srgbClr val="292934"/>
                </a:solidFill>
                <a:latin typeface="Arial"/>
                <a:cs typeface="Arial"/>
              </a:rPr>
              <a:t>parent</a:t>
            </a:r>
            <a:r>
              <a:rPr sz="2400" dirty="0">
                <a:solidFill>
                  <a:srgbClr val="292934"/>
                </a:solidFill>
                <a:latin typeface="Arial"/>
                <a:cs typeface="Arial"/>
              </a:rPr>
              <a:t>;</a:t>
            </a:r>
            <a:endParaRPr sz="2400" dirty="0">
              <a:latin typeface="Arial"/>
              <a:cs typeface="Arial"/>
            </a:endParaRPr>
          </a:p>
        </p:txBody>
      </p:sp>
      <p:sp>
        <p:nvSpPr>
          <p:cNvPr id="3" name="object 3"/>
          <p:cNvSpPr txBox="1">
            <a:spLocks noGrp="1"/>
          </p:cNvSpPr>
          <p:nvPr>
            <p:ph type="title"/>
          </p:nvPr>
        </p:nvSpPr>
        <p:spPr>
          <a:xfrm>
            <a:off x="535940" y="754379"/>
            <a:ext cx="8072119" cy="772903"/>
          </a:xfrm>
          <a:prstGeom prst="rect">
            <a:avLst/>
          </a:prstGeom>
        </p:spPr>
        <p:txBody>
          <a:bodyPr vert="horz" wrap="square" lIns="0" tIns="216788" rIns="0" bIns="0" rtlCol="0">
            <a:spAutoFit/>
          </a:bodyPr>
          <a:lstStyle/>
          <a:p>
            <a:pPr marL="12700">
              <a:lnSpc>
                <a:spcPct val="100000"/>
              </a:lnSpc>
            </a:pPr>
            <a:r>
              <a:rPr spc="-70" dirty="0"/>
              <a:t>SQL </a:t>
            </a:r>
            <a:r>
              <a:rPr spc="-95" dirty="0"/>
              <a:t>statement</a:t>
            </a:r>
            <a:r>
              <a:rPr spc="-465" dirty="0"/>
              <a:t> </a:t>
            </a:r>
            <a:r>
              <a:rPr spc="-105" dirty="0"/>
              <a:t>#</a:t>
            </a:r>
            <a:r>
              <a:rPr lang="en-US" altLang="zh-CN" spc="-105" dirty="0"/>
              <a:t>1</a:t>
            </a:r>
            <a:endParaRPr spc="-105" dirty="0"/>
          </a:p>
        </p:txBody>
      </p:sp>
    </p:spTree>
    <p:extLst>
      <p:ext uri="{BB962C8B-B14F-4D97-AF65-F5344CB8AC3E}">
        <p14:creationId xmlns:p14="http://schemas.microsoft.com/office/powerpoint/2010/main" val="312949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35940" y="1666240"/>
            <a:ext cx="8074660" cy="2526333"/>
          </a:xfrm>
          <a:prstGeom prst="rect">
            <a:avLst/>
          </a:prstGeom>
        </p:spPr>
        <p:txBody>
          <a:bodyPr vert="horz" wrap="square" lIns="0" tIns="0" rIns="0" bIns="0" rtlCol="0">
            <a:spAutoFit/>
          </a:bodyPr>
          <a:lstStyle/>
          <a:p>
            <a:r>
              <a:rPr lang="en-US" sz="2400" dirty="0">
                <a:latin typeface="Arial" charset="0"/>
                <a:ea typeface="Arial" charset="0"/>
                <a:cs typeface="Arial" charset="0"/>
              </a:rPr>
              <a:t>List all players' first and last names, as well as their parent ID using </a:t>
            </a:r>
            <a:r>
              <a:rPr lang="en-US" sz="2400" b="1" u="sng" dirty="0">
                <a:latin typeface="Arial" charset="0"/>
                <a:ea typeface="Arial" charset="0"/>
                <a:cs typeface="Arial" charset="0"/>
              </a:rPr>
              <a:t>only</a:t>
            </a:r>
            <a:r>
              <a:rPr lang="en-US" sz="2400" u="sng" dirty="0">
                <a:latin typeface="Arial" charset="0"/>
                <a:ea typeface="Arial" charset="0"/>
                <a:cs typeface="Arial" charset="0"/>
              </a:rPr>
              <a:t> </a:t>
            </a:r>
            <a:r>
              <a:rPr lang="en-US" sz="2400" b="1" u="sng" dirty="0">
                <a:latin typeface="Arial" charset="0"/>
                <a:ea typeface="Arial" charset="0"/>
                <a:cs typeface="Arial" charset="0"/>
              </a:rPr>
              <a:t>one</a:t>
            </a:r>
            <a:r>
              <a:rPr lang="en-US" sz="2400" dirty="0">
                <a:latin typeface="Arial" charset="0"/>
                <a:ea typeface="Arial" charset="0"/>
                <a:cs typeface="Arial" charset="0"/>
              </a:rPr>
              <a:t> SQL statement;</a:t>
            </a:r>
          </a:p>
          <a:p>
            <a:pPr>
              <a:lnSpc>
                <a:spcPct val="100000"/>
              </a:lnSpc>
            </a:pPr>
            <a:endParaRPr sz="2400" dirty="0">
              <a:latin typeface="Times New Roman"/>
              <a:cs typeface="Times New Roman"/>
            </a:endParaRPr>
          </a:p>
          <a:p>
            <a:pPr marL="12700" marR="479425">
              <a:lnSpc>
                <a:spcPts val="2820"/>
              </a:lnSpc>
              <a:spcBef>
                <a:spcPts val="1400"/>
              </a:spcBef>
            </a:pPr>
            <a:r>
              <a:rPr sz="2400" b="1" dirty="0">
                <a:solidFill>
                  <a:srgbClr val="292934"/>
                </a:solidFill>
                <a:latin typeface="Arial"/>
                <a:cs typeface="Arial"/>
              </a:rPr>
              <a:t>SELECT</a:t>
            </a:r>
            <a:r>
              <a:rPr lang="en-US" sz="2400" b="1" dirty="0">
                <a:solidFill>
                  <a:srgbClr val="292934"/>
                </a:solidFill>
                <a:latin typeface="Arial"/>
                <a:cs typeface="Arial"/>
              </a:rPr>
              <a:t> attribute 1</a:t>
            </a:r>
            <a:r>
              <a:rPr sz="2400" dirty="0">
                <a:solidFill>
                  <a:srgbClr val="292934"/>
                </a:solidFill>
                <a:latin typeface="Arial"/>
                <a:cs typeface="Arial"/>
              </a:rPr>
              <a:t>,</a:t>
            </a:r>
            <a:r>
              <a:rPr lang="en-US" sz="2400" b="1" dirty="0">
                <a:solidFill>
                  <a:srgbClr val="292934"/>
                </a:solidFill>
                <a:latin typeface="Arial"/>
                <a:cs typeface="Arial"/>
              </a:rPr>
              <a:t> attribute 2</a:t>
            </a:r>
            <a:r>
              <a:rPr sz="2400" dirty="0">
                <a:solidFill>
                  <a:srgbClr val="292934"/>
                </a:solidFill>
                <a:latin typeface="Arial"/>
                <a:cs typeface="Arial"/>
              </a:rPr>
              <a:t>, </a:t>
            </a:r>
            <a:r>
              <a:rPr lang="en-US" sz="2400" b="1" dirty="0">
                <a:solidFill>
                  <a:srgbClr val="292934"/>
                </a:solidFill>
                <a:latin typeface="Arial"/>
                <a:cs typeface="Arial"/>
              </a:rPr>
              <a:t>attribute 3</a:t>
            </a:r>
            <a:endParaRPr sz="2400" dirty="0">
              <a:latin typeface="Arial"/>
              <a:cs typeface="Arial"/>
            </a:endParaRPr>
          </a:p>
          <a:p>
            <a:pPr marL="12700">
              <a:lnSpc>
                <a:spcPct val="100000"/>
              </a:lnSpc>
              <a:spcBef>
                <a:spcPts val="509"/>
              </a:spcBef>
            </a:pPr>
            <a:r>
              <a:rPr sz="2400" b="1" dirty="0">
                <a:solidFill>
                  <a:srgbClr val="292934"/>
                </a:solidFill>
                <a:latin typeface="Arial"/>
                <a:cs typeface="Arial"/>
              </a:rPr>
              <a:t>FROM</a:t>
            </a:r>
            <a:r>
              <a:rPr sz="2400" b="1" spc="-100" dirty="0">
                <a:solidFill>
                  <a:srgbClr val="292934"/>
                </a:solidFill>
                <a:latin typeface="Arial"/>
                <a:cs typeface="Arial"/>
              </a:rPr>
              <a:t> </a:t>
            </a:r>
            <a:r>
              <a:rPr lang="en-US" altLang="zh-CN" sz="2400" dirty="0">
                <a:solidFill>
                  <a:srgbClr val="292934"/>
                </a:solidFill>
                <a:latin typeface="Arial"/>
                <a:cs typeface="Arial"/>
              </a:rPr>
              <a:t>player</a:t>
            </a:r>
            <a:endParaRPr sz="2400" dirty="0">
              <a:latin typeface="Arial"/>
              <a:cs typeface="Arial"/>
            </a:endParaRPr>
          </a:p>
          <a:p>
            <a:pPr marL="12700">
              <a:lnSpc>
                <a:spcPct val="100000"/>
              </a:lnSpc>
              <a:spcBef>
                <a:spcPts val="620"/>
              </a:spcBef>
            </a:pPr>
            <a:r>
              <a:rPr sz="2400" b="1" spc="-30" dirty="0">
                <a:solidFill>
                  <a:srgbClr val="292934"/>
                </a:solidFill>
                <a:latin typeface="Arial"/>
                <a:cs typeface="Arial"/>
              </a:rPr>
              <a:t>NATURAL </a:t>
            </a:r>
            <a:r>
              <a:rPr sz="2400" b="1" spc="-5" dirty="0">
                <a:solidFill>
                  <a:srgbClr val="292934"/>
                </a:solidFill>
                <a:latin typeface="Arial"/>
                <a:cs typeface="Arial"/>
              </a:rPr>
              <a:t>JOIN</a:t>
            </a:r>
            <a:r>
              <a:rPr sz="2400" b="1" spc="-90" dirty="0">
                <a:solidFill>
                  <a:srgbClr val="292934"/>
                </a:solidFill>
                <a:latin typeface="Arial"/>
                <a:cs typeface="Arial"/>
              </a:rPr>
              <a:t> </a:t>
            </a:r>
            <a:r>
              <a:rPr lang="en-US" altLang="zh-CN" sz="2400" dirty="0">
                <a:solidFill>
                  <a:srgbClr val="292934"/>
                </a:solidFill>
                <a:latin typeface="Arial"/>
                <a:cs typeface="Arial"/>
              </a:rPr>
              <a:t>registers</a:t>
            </a:r>
            <a:r>
              <a:rPr sz="2400" dirty="0">
                <a:solidFill>
                  <a:srgbClr val="292934"/>
                </a:solidFill>
                <a:latin typeface="Arial"/>
                <a:cs typeface="Arial"/>
              </a:rPr>
              <a:t>;</a:t>
            </a:r>
            <a:endParaRPr sz="2400" dirty="0">
              <a:latin typeface="Arial"/>
              <a:cs typeface="Arial"/>
            </a:endParaRPr>
          </a:p>
        </p:txBody>
      </p:sp>
      <p:sp>
        <p:nvSpPr>
          <p:cNvPr id="3" name="object 3"/>
          <p:cNvSpPr txBox="1">
            <a:spLocks noGrp="1"/>
          </p:cNvSpPr>
          <p:nvPr>
            <p:ph type="title"/>
          </p:nvPr>
        </p:nvSpPr>
        <p:spPr>
          <a:xfrm>
            <a:off x="535940" y="754379"/>
            <a:ext cx="8072119" cy="772903"/>
          </a:xfrm>
          <a:prstGeom prst="rect">
            <a:avLst/>
          </a:prstGeom>
        </p:spPr>
        <p:txBody>
          <a:bodyPr vert="horz" wrap="square" lIns="0" tIns="216788" rIns="0" bIns="0" rtlCol="0">
            <a:spAutoFit/>
          </a:bodyPr>
          <a:lstStyle/>
          <a:p>
            <a:pPr marL="12700">
              <a:lnSpc>
                <a:spcPct val="100000"/>
              </a:lnSpc>
            </a:pPr>
            <a:r>
              <a:rPr spc="-70" dirty="0"/>
              <a:t>SQL </a:t>
            </a:r>
            <a:r>
              <a:rPr spc="-95" dirty="0"/>
              <a:t>statement</a:t>
            </a:r>
            <a:r>
              <a:rPr spc="-465" dirty="0"/>
              <a:t> </a:t>
            </a:r>
            <a:r>
              <a:rPr spc="-105" dirty="0"/>
              <a:t>#</a:t>
            </a:r>
            <a:r>
              <a:rPr lang="en-US" altLang="zh-CN" spc="-105" dirty="0"/>
              <a:t>2</a:t>
            </a:r>
            <a:endParaRPr spc="-105" dirty="0"/>
          </a:p>
        </p:txBody>
      </p:sp>
    </p:spTree>
    <p:extLst>
      <p:ext uri="{BB962C8B-B14F-4D97-AF65-F5344CB8AC3E}">
        <p14:creationId xmlns:p14="http://schemas.microsoft.com/office/powerpoint/2010/main" val="2348091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35940" y="1649577"/>
            <a:ext cx="7356475" cy="4234108"/>
          </a:xfrm>
          <a:prstGeom prst="rect">
            <a:avLst/>
          </a:prstGeom>
        </p:spPr>
        <p:txBody>
          <a:bodyPr vert="horz" wrap="square" lIns="0" tIns="0" rIns="0" bIns="0" rtlCol="0">
            <a:spAutoFit/>
          </a:bodyPr>
          <a:lstStyle/>
          <a:p>
            <a:r>
              <a:rPr lang="en-US" sz="2400" dirty="0">
                <a:latin typeface="Arial" charset="0"/>
                <a:ea typeface="Arial" charset="0"/>
                <a:cs typeface="Arial" charset="0"/>
              </a:rPr>
              <a:t>Update coach ID #2’s first and last names to “John Doe.” Display coach ID #2’s first and last names to verify that it has been updated;</a:t>
            </a:r>
          </a:p>
          <a:p>
            <a:pPr>
              <a:lnSpc>
                <a:spcPct val="100000"/>
              </a:lnSpc>
              <a:spcBef>
                <a:spcPts val="28"/>
              </a:spcBef>
            </a:pPr>
            <a:endParaRPr sz="3450" dirty="0">
              <a:latin typeface="Times New Roman"/>
              <a:cs typeface="Times New Roman"/>
            </a:endParaRPr>
          </a:p>
          <a:p>
            <a:pPr marL="12700" algn="just">
              <a:lnSpc>
                <a:spcPct val="100000"/>
              </a:lnSpc>
            </a:pPr>
            <a:r>
              <a:rPr sz="2400" b="1" spc="-30" dirty="0">
                <a:solidFill>
                  <a:srgbClr val="292934"/>
                </a:solidFill>
                <a:latin typeface="Arial"/>
                <a:cs typeface="Arial"/>
              </a:rPr>
              <a:t>UPDATE</a:t>
            </a:r>
            <a:r>
              <a:rPr sz="2400" b="1" spc="-100" dirty="0">
                <a:solidFill>
                  <a:srgbClr val="292934"/>
                </a:solidFill>
                <a:latin typeface="Arial"/>
                <a:cs typeface="Arial"/>
              </a:rPr>
              <a:t> </a:t>
            </a:r>
            <a:r>
              <a:rPr lang="en-US" altLang="zh-CN" sz="2400" dirty="0">
                <a:solidFill>
                  <a:srgbClr val="292934"/>
                </a:solidFill>
                <a:latin typeface="Arial"/>
                <a:cs typeface="Arial"/>
              </a:rPr>
              <a:t>coach</a:t>
            </a:r>
            <a:endParaRPr sz="2400" dirty="0">
              <a:latin typeface="Arial"/>
              <a:cs typeface="Arial"/>
            </a:endParaRPr>
          </a:p>
          <a:p>
            <a:pPr marL="12700" algn="just">
              <a:lnSpc>
                <a:spcPct val="100000"/>
              </a:lnSpc>
              <a:spcBef>
                <a:spcPts val="620"/>
              </a:spcBef>
            </a:pPr>
            <a:r>
              <a:rPr sz="2400" b="1" dirty="0">
                <a:solidFill>
                  <a:srgbClr val="292934"/>
                </a:solidFill>
                <a:latin typeface="Arial"/>
                <a:cs typeface="Arial"/>
              </a:rPr>
              <a:t>SET </a:t>
            </a:r>
            <a:r>
              <a:rPr lang="en-US" sz="2400" dirty="0">
                <a:solidFill>
                  <a:srgbClr val="292934"/>
                </a:solidFill>
                <a:latin typeface="Arial"/>
                <a:cs typeface="Arial"/>
              </a:rPr>
              <a:t>attribute 1 </a:t>
            </a:r>
            <a:r>
              <a:rPr sz="2400" dirty="0">
                <a:solidFill>
                  <a:srgbClr val="292934"/>
                </a:solidFill>
                <a:latin typeface="Arial"/>
                <a:cs typeface="Arial"/>
              </a:rPr>
              <a:t>= ‘John’,  </a:t>
            </a:r>
            <a:r>
              <a:rPr lang="en-US" sz="2400" dirty="0">
                <a:solidFill>
                  <a:srgbClr val="292934"/>
                </a:solidFill>
                <a:latin typeface="Arial"/>
                <a:cs typeface="Arial"/>
              </a:rPr>
              <a:t>attribute 2</a:t>
            </a:r>
            <a:r>
              <a:rPr sz="2400" dirty="0">
                <a:solidFill>
                  <a:srgbClr val="292934"/>
                </a:solidFill>
                <a:latin typeface="Arial"/>
                <a:cs typeface="Arial"/>
              </a:rPr>
              <a:t>=</a:t>
            </a:r>
            <a:r>
              <a:rPr sz="2400" spc="-125" dirty="0">
                <a:solidFill>
                  <a:srgbClr val="292934"/>
                </a:solidFill>
                <a:latin typeface="Arial"/>
                <a:cs typeface="Arial"/>
              </a:rPr>
              <a:t> </a:t>
            </a:r>
            <a:r>
              <a:rPr sz="2400" dirty="0">
                <a:solidFill>
                  <a:srgbClr val="292934"/>
                </a:solidFill>
                <a:latin typeface="Arial"/>
                <a:cs typeface="Arial"/>
              </a:rPr>
              <a:t>‘Doe’</a:t>
            </a:r>
            <a:endParaRPr sz="2400" dirty="0">
              <a:latin typeface="Arial"/>
              <a:cs typeface="Arial"/>
            </a:endParaRPr>
          </a:p>
          <a:p>
            <a:pPr marL="12700" algn="just">
              <a:lnSpc>
                <a:spcPct val="100000"/>
              </a:lnSpc>
              <a:spcBef>
                <a:spcPts val="620"/>
              </a:spcBef>
            </a:pPr>
            <a:r>
              <a:rPr sz="2400" b="1" spc="-5" dirty="0">
                <a:solidFill>
                  <a:srgbClr val="292934"/>
                </a:solidFill>
                <a:latin typeface="Arial"/>
                <a:cs typeface="Arial"/>
              </a:rPr>
              <a:t>WHERE </a:t>
            </a:r>
            <a:r>
              <a:rPr lang="en-US" sz="2400" dirty="0">
                <a:solidFill>
                  <a:srgbClr val="292934"/>
                </a:solidFill>
                <a:latin typeface="Arial"/>
                <a:cs typeface="Arial"/>
              </a:rPr>
              <a:t>coach ID= </a:t>
            </a:r>
            <a:r>
              <a:rPr sz="2400" dirty="0">
                <a:solidFill>
                  <a:srgbClr val="292934"/>
                </a:solidFill>
                <a:latin typeface="Arial"/>
                <a:cs typeface="Arial"/>
              </a:rPr>
              <a:t>2;</a:t>
            </a:r>
            <a:endParaRPr sz="2400" dirty="0">
              <a:latin typeface="Arial"/>
              <a:cs typeface="Arial"/>
            </a:endParaRPr>
          </a:p>
          <a:p>
            <a:pPr>
              <a:lnSpc>
                <a:spcPct val="100000"/>
              </a:lnSpc>
              <a:spcBef>
                <a:spcPts val="49"/>
              </a:spcBef>
            </a:pPr>
            <a:endParaRPr sz="3000" dirty="0">
              <a:latin typeface="Times New Roman"/>
              <a:cs typeface="Times New Roman"/>
            </a:endParaRPr>
          </a:p>
          <a:p>
            <a:pPr marL="12700" marR="2902585">
              <a:lnSpc>
                <a:spcPct val="118100"/>
              </a:lnSpc>
            </a:pPr>
            <a:r>
              <a:rPr sz="2400" dirty="0">
                <a:solidFill>
                  <a:srgbClr val="292934"/>
                </a:solidFill>
                <a:latin typeface="Arial"/>
                <a:cs typeface="Arial"/>
              </a:rPr>
              <a:t>SELECT </a:t>
            </a:r>
            <a:r>
              <a:rPr lang="en-US" sz="2400" dirty="0">
                <a:solidFill>
                  <a:srgbClr val="292934"/>
                </a:solidFill>
                <a:latin typeface="Arial"/>
                <a:cs typeface="Arial"/>
              </a:rPr>
              <a:t>attribute, attribute 2</a:t>
            </a:r>
            <a:r>
              <a:rPr sz="2400" dirty="0">
                <a:solidFill>
                  <a:srgbClr val="292934"/>
                </a:solidFill>
                <a:latin typeface="Arial"/>
                <a:cs typeface="Arial"/>
              </a:rPr>
              <a:t> FROM</a:t>
            </a:r>
            <a:r>
              <a:rPr sz="2400" spc="-100" dirty="0">
                <a:solidFill>
                  <a:srgbClr val="292934"/>
                </a:solidFill>
                <a:latin typeface="Arial"/>
                <a:cs typeface="Arial"/>
              </a:rPr>
              <a:t> </a:t>
            </a:r>
            <a:r>
              <a:rPr lang="en-US" altLang="zh-CN" sz="2400" dirty="0">
                <a:solidFill>
                  <a:srgbClr val="292934"/>
                </a:solidFill>
                <a:latin typeface="Arial"/>
                <a:cs typeface="Arial"/>
              </a:rPr>
              <a:t>coach</a:t>
            </a:r>
            <a:r>
              <a:rPr sz="2400" dirty="0">
                <a:solidFill>
                  <a:srgbClr val="292934"/>
                </a:solidFill>
                <a:latin typeface="Arial"/>
                <a:cs typeface="Arial"/>
              </a:rPr>
              <a:t>;</a:t>
            </a:r>
            <a:endParaRPr sz="2400" dirty="0">
              <a:latin typeface="Arial"/>
              <a:cs typeface="Arial"/>
            </a:endParaRPr>
          </a:p>
        </p:txBody>
      </p:sp>
      <p:sp>
        <p:nvSpPr>
          <p:cNvPr id="3" name="object 3"/>
          <p:cNvSpPr txBox="1">
            <a:spLocks noGrp="1"/>
          </p:cNvSpPr>
          <p:nvPr>
            <p:ph type="title"/>
          </p:nvPr>
        </p:nvSpPr>
        <p:spPr>
          <a:xfrm>
            <a:off x="535940" y="754379"/>
            <a:ext cx="8072119" cy="772903"/>
          </a:xfrm>
          <a:prstGeom prst="rect">
            <a:avLst/>
          </a:prstGeom>
        </p:spPr>
        <p:txBody>
          <a:bodyPr vert="horz" wrap="square" lIns="0" tIns="216788" rIns="0" bIns="0" rtlCol="0">
            <a:spAutoFit/>
          </a:bodyPr>
          <a:lstStyle/>
          <a:p>
            <a:pPr marL="12700">
              <a:lnSpc>
                <a:spcPct val="100000"/>
              </a:lnSpc>
            </a:pPr>
            <a:r>
              <a:rPr spc="-70" dirty="0"/>
              <a:t>SQL </a:t>
            </a:r>
            <a:r>
              <a:rPr spc="-95" dirty="0"/>
              <a:t>statement</a:t>
            </a:r>
            <a:r>
              <a:rPr spc="-465" dirty="0"/>
              <a:t> </a:t>
            </a:r>
            <a:r>
              <a:rPr spc="-105" dirty="0"/>
              <a:t>#</a:t>
            </a:r>
            <a:r>
              <a:rPr lang="en-US" altLang="zh-CN" spc="-105" dirty="0"/>
              <a:t>3</a:t>
            </a:r>
            <a:endParaRPr spc="-105" dirty="0"/>
          </a:p>
        </p:txBody>
      </p:sp>
    </p:spTree>
    <p:extLst>
      <p:ext uri="{BB962C8B-B14F-4D97-AF65-F5344CB8AC3E}">
        <p14:creationId xmlns:p14="http://schemas.microsoft.com/office/powerpoint/2010/main" val="41712583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SQL statement #</a:t>
            </a:r>
            <a:r>
              <a:rPr lang="en-US" altLang="zh-CN" dirty="0"/>
              <a:t>4</a:t>
            </a:r>
            <a:endParaRPr lang="en-US" dirty="0"/>
          </a:p>
        </p:txBody>
      </p:sp>
      <p:sp>
        <p:nvSpPr>
          <p:cNvPr id="3" name="Text Placeholder 2"/>
          <p:cNvSpPr>
            <a:spLocks noGrp="1"/>
          </p:cNvSpPr>
          <p:nvPr>
            <p:ph type="body" idx="1"/>
          </p:nvPr>
        </p:nvSpPr>
        <p:spPr>
          <a:xfrm>
            <a:off x="535940" y="1550923"/>
            <a:ext cx="8379460" cy="6278642"/>
          </a:xfrm>
        </p:spPr>
        <p:txBody>
          <a:bodyPr/>
          <a:lstStyle/>
          <a:p>
            <a:r>
              <a:rPr lang="en-US" sz="2400" dirty="0">
                <a:latin typeface="Arial" charset="0"/>
                <a:ea typeface="Arial" charset="0"/>
                <a:cs typeface="Arial" charset="0"/>
              </a:rPr>
              <a:t>Add two new teams, using </a:t>
            </a:r>
            <a:r>
              <a:rPr lang="en-US" sz="2400" b="1" u="sng" dirty="0">
                <a:latin typeface="Arial" charset="0"/>
                <a:ea typeface="Arial" charset="0"/>
                <a:cs typeface="Arial" charset="0"/>
              </a:rPr>
              <a:t>only one</a:t>
            </a:r>
            <a:r>
              <a:rPr lang="en-US" sz="2400" dirty="0">
                <a:latin typeface="Arial" charset="0"/>
                <a:ea typeface="Arial" charset="0"/>
                <a:cs typeface="Arial" charset="0"/>
              </a:rPr>
              <a:t> SQL statement (include attributes). Then, display only the team IDs and names to verify that two records have been added</a:t>
            </a:r>
            <a:r>
              <a:rPr lang="en-US" altLang="zh-CN" sz="2400" dirty="0">
                <a:latin typeface="Arial" charset="0"/>
                <a:ea typeface="Arial" charset="0"/>
                <a:cs typeface="Arial" charset="0"/>
              </a:rPr>
              <a:t>:</a:t>
            </a:r>
            <a:endParaRPr lang="en-US" sz="2400" dirty="0">
              <a:latin typeface="Arial" charset="0"/>
              <a:ea typeface="Arial" charset="0"/>
              <a:cs typeface="Arial" charset="0"/>
            </a:endParaRPr>
          </a:p>
          <a:p>
            <a:endParaRPr lang="en-US" sz="2400" dirty="0">
              <a:solidFill>
                <a:srgbClr val="292934"/>
              </a:solidFill>
              <a:latin typeface="Arial"/>
              <a:cs typeface="Arial"/>
            </a:endParaRPr>
          </a:p>
          <a:p>
            <a:r>
              <a:rPr lang="en-US" sz="2400" b="1" dirty="0">
                <a:latin typeface="Arial"/>
                <a:cs typeface="Arial"/>
              </a:rPr>
              <a:t>INSERT INTO </a:t>
            </a:r>
            <a:r>
              <a:rPr lang="en-US" altLang="zh-CN" sz="2400" dirty="0">
                <a:latin typeface="Arial"/>
                <a:cs typeface="Arial"/>
              </a:rPr>
              <a:t>team</a:t>
            </a:r>
            <a:endParaRPr lang="en-US" sz="2400" dirty="0">
              <a:latin typeface="Arial"/>
              <a:cs typeface="Arial"/>
            </a:endParaRPr>
          </a:p>
          <a:p>
            <a:r>
              <a:rPr lang="en-US" sz="2400" dirty="0">
                <a:latin typeface="Arial"/>
                <a:cs typeface="Arial"/>
              </a:rPr>
              <a:t>(attribute 1, attribute 2)</a:t>
            </a:r>
          </a:p>
          <a:p>
            <a:r>
              <a:rPr lang="en-US" sz="2400" b="1" dirty="0">
                <a:latin typeface="Arial"/>
                <a:cs typeface="Arial"/>
              </a:rPr>
              <a:t>VALUES</a:t>
            </a:r>
          </a:p>
          <a:p>
            <a:r>
              <a:rPr lang="en-US" sz="2400" dirty="0">
                <a:latin typeface="Arial"/>
                <a:cs typeface="Arial"/>
              </a:rPr>
              <a:t>(‘ value 1’, ‘value 2’),</a:t>
            </a:r>
          </a:p>
          <a:p>
            <a:r>
              <a:rPr lang="en-US" sz="2400" dirty="0">
                <a:latin typeface="Arial"/>
                <a:cs typeface="Arial"/>
              </a:rPr>
              <a:t>(‘value 1</a:t>
            </a:r>
            <a:r>
              <a:rPr lang="is-IS" sz="2400" dirty="0">
                <a:latin typeface="Arial"/>
                <a:cs typeface="Arial"/>
              </a:rPr>
              <a:t>’, ‘value 2’</a:t>
            </a:r>
            <a:r>
              <a:rPr lang="en-US" sz="2400" dirty="0">
                <a:latin typeface="Arial"/>
                <a:cs typeface="Arial"/>
              </a:rPr>
              <a:t>);</a:t>
            </a:r>
          </a:p>
          <a:p>
            <a:endParaRPr lang="en-US" sz="2400" dirty="0">
              <a:latin typeface="Arial"/>
              <a:cs typeface="Arial"/>
            </a:endParaRPr>
          </a:p>
          <a:p>
            <a:r>
              <a:rPr lang="en-US" sz="2400" dirty="0">
                <a:solidFill>
                  <a:srgbClr val="292934"/>
                </a:solidFill>
                <a:latin typeface="Arial"/>
                <a:cs typeface="Arial"/>
              </a:rPr>
              <a:t>SELECT </a:t>
            </a:r>
            <a:r>
              <a:rPr lang="en-US" altLang="zh-CN" sz="2400" dirty="0">
                <a:solidFill>
                  <a:srgbClr val="292934"/>
                </a:solidFill>
                <a:latin typeface="Arial"/>
                <a:cs typeface="Arial"/>
              </a:rPr>
              <a:t>attribute 1</a:t>
            </a:r>
            <a:r>
              <a:rPr lang="en-US" sz="2400" dirty="0">
                <a:solidFill>
                  <a:srgbClr val="292934"/>
                </a:solidFill>
                <a:latin typeface="Arial"/>
                <a:cs typeface="Arial"/>
              </a:rPr>
              <a:t>, attribute 2  FROM</a:t>
            </a:r>
            <a:r>
              <a:rPr lang="en-US" sz="2400" spc="-100" dirty="0">
                <a:solidFill>
                  <a:srgbClr val="292934"/>
                </a:solidFill>
                <a:latin typeface="Arial"/>
                <a:cs typeface="Arial"/>
              </a:rPr>
              <a:t> </a:t>
            </a:r>
            <a:r>
              <a:rPr lang="en-US" altLang="zh-CN" sz="2400" dirty="0">
                <a:solidFill>
                  <a:srgbClr val="292934"/>
                </a:solidFill>
                <a:latin typeface="Arial"/>
                <a:cs typeface="Arial"/>
              </a:rPr>
              <a:t>team</a:t>
            </a:r>
            <a:r>
              <a:rPr lang="en-US" sz="2400" dirty="0">
                <a:solidFill>
                  <a:srgbClr val="292934"/>
                </a:solidFill>
                <a:latin typeface="Arial"/>
                <a:cs typeface="Arial"/>
              </a:rPr>
              <a:t>;</a:t>
            </a:r>
            <a:endParaRPr lang="en-US" sz="2400" dirty="0">
              <a:latin typeface="Arial"/>
              <a:cs typeface="Arial"/>
            </a:endParaRPr>
          </a:p>
          <a:p>
            <a:endParaRPr lang="en-US" sz="2400" dirty="0">
              <a:latin typeface="Arial"/>
              <a:cs typeface="Arial"/>
            </a:endParaRPr>
          </a:p>
          <a:p>
            <a:endParaRPr lang="en-US" sz="2400" dirty="0">
              <a:latin typeface="Arial"/>
              <a:cs typeface="Arial"/>
            </a:endParaRPr>
          </a:p>
          <a:p>
            <a:endParaRPr lang="en-US" sz="2400" dirty="0">
              <a:latin typeface="Arial"/>
              <a:cs typeface="Arial"/>
            </a:endParaRPr>
          </a:p>
          <a:p>
            <a:endParaRPr lang="en-US" sz="2400" dirty="0">
              <a:latin typeface="Arial"/>
              <a:cs typeface="Arial"/>
            </a:endParaRPr>
          </a:p>
          <a:p>
            <a:endParaRPr lang="en-US" sz="2400" dirty="0">
              <a:latin typeface="Arial"/>
              <a:cs typeface="Arial"/>
            </a:endParaRPr>
          </a:p>
          <a:p>
            <a:endParaRPr lang="en-US" sz="2400" dirty="0">
              <a:latin typeface="Arial"/>
              <a:cs typeface="Arial"/>
            </a:endParaRPr>
          </a:p>
        </p:txBody>
      </p:sp>
    </p:spTree>
    <p:extLst>
      <p:ext uri="{BB962C8B-B14F-4D97-AF65-F5344CB8AC3E}">
        <p14:creationId xmlns:p14="http://schemas.microsoft.com/office/powerpoint/2010/main" val="16887921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35940" y="1649577"/>
            <a:ext cx="7717790" cy="3367589"/>
          </a:xfrm>
          <a:prstGeom prst="rect">
            <a:avLst/>
          </a:prstGeom>
        </p:spPr>
        <p:txBody>
          <a:bodyPr vert="horz" wrap="square" lIns="0" tIns="0" rIns="0" bIns="0" rtlCol="0">
            <a:spAutoFit/>
          </a:bodyPr>
          <a:lstStyle/>
          <a:p>
            <a:r>
              <a:rPr lang="en-US" sz="2400" dirty="0">
                <a:latin typeface="Arial" charset="0"/>
                <a:ea typeface="Arial" charset="0"/>
                <a:cs typeface="Arial" charset="0"/>
              </a:rPr>
              <a:t>Remove the first 3 colors; after which, display the remaining color names to verify that they have been removed.</a:t>
            </a:r>
          </a:p>
          <a:p>
            <a:pPr>
              <a:lnSpc>
                <a:spcPct val="100000"/>
              </a:lnSpc>
              <a:spcBef>
                <a:spcPts val="28"/>
              </a:spcBef>
            </a:pPr>
            <a:endParaRPr sz="3450" dirty="0">
              <a:latin typeface="Times New Roman"/>
              <a:cs typeface="Times New Roman"/>
            </a:endParaRPr>
          </a:p>
          <a:p>
            <a:pPr marL="12700">
              <a:lnSpc>
                <a:spcPct val="100000"/>
              </a:lnSpc>
            </a:pPr>
            <a:r>
              <a:rPr sz="2400" b="1" dirty="0">
                <a:solidFill>
                  <a:srgbClr val="292934"/>
                </a:solidFill>
                <a:latin typeface="Arial"/>
                <a:cs typeface="Arial"/>
              </a:rPr>
              <a:t>DELETE FROM</a:t>
            </a:r>
            <a:r>
              <a:rPr sz="2400" b="1" spc="-100" dirty="0">
                <a:solidFill>
                  <a:srgbClr val="292934"/>
                </a:solidFill>
                <a:latin typeface="Arial"/>
                <a:cs typeface="Arial"/>
              </a:rPr>
              <a:t> </a:t>
            </a:r>
            <a:r>
              <a:rPr lang="en-US" altLang="zh-CN" sz="2400" dirty="0">
                <a:solidFill>
                  <a:srgbClr val="292934"/>
                </a:solidFill>
                <a:latin typeface="Arial"/>
                <a:cs typeface="Arial"/>
              </a:rPr>
              <a:t>color</a:t>
            </a:r>
            <a:endParaRPr sz="2400" dirty="0">
              <a:latin typeface="Arial"/>
              <a:cs typeface="Arial"/>
            </a:endParaRPr>
          </a:p>
          <a:p>
            <a:pPr marL="12700">
              <a:lnSpc>
                <a:spcPct val="100000"/>
              </a:lnSpc>
              <a:spcBef>
                <a:spcPts val="620"/>
              </a:spcBef>
            </a:pPr>
            <a:r>
              <a:rPr sz="2400" b="1" spc="-5" dirty="0">
                <a:solidFill>
                  <a:srgbClr val="292934"/>
                </a:solidFill>
                <a:latin typeface="Arial"/>
                <a:cs typeface="Arial"/>
              </a:rPr>
              <a:t>WHERE </a:t>
            </a:r>
            <a:r>
              <a:rPr lang="en-US" altLang="zh-CN" sz="2400" dirty="0">
                <a:solidFill>
                  <a:srgbClr val="292934"/>
                </a:solidFill>
                <a:latin typeface="Arial"/>
                <a:cs typeface="Arial"/>
              </a:rPr>
              <a:t>color</a:t>
            </a:r>
            <a:r>
              <a:rPr sz="2400" dirty="0">
                <a:solidFill>
                  <a:srgbClr val="292934"/>
                </a:solidFill>
                <a:latin typeface="Arial"/>
                <a:cs typeface="Arial"/>
              </a:rPr>
              <a:t> ID = </a:t>
            </a:r>
            <a:r>
              <a:rPr lang="en-US" altLang="zh-CN" sz="2400" dirty="0">
                <a:solidFill>
                  <a:srgbClr val="292934"/>
                </a:solidFill>
                <a:latin typeface="Arial"/>
                <a:cs typeface="Arial"/>
              </a:rPr>
              <a:t>1</a:t>
            </a:r>
            <a:r>
              <a:rPr sz="2400" dirty="0">
                <a:solidFill>
                  <a:srgbClr val="292934"/>
                </a:solidFill>
                <a:latin typeface="Arial"/>
                <a:cs typeface="Arial"/>
              </a:rPr>
              <a:t> </a:t>
            </a:r>
            <a:r>
              <a:rPr sz="2400" b="1" dirty="0">
                <a:solidFill>
                  <a:srgbClr val="292934"/>
                </a:solidFill>
                <a:latin typeface="Arial"/>
                <a:cs typeface="Arial"/>
              </a:rPr>
              <a:t>or </a:t>
            </a:r>
            <a:r>
              <a:rPr lang="en-US" altLang="zh-CN" sz="2400" dirty="0">
                <a:solidFill>
                  <a:srgbClr val="292934"/>
                </a:solidFill>
                <a:latin typeface="Arial"/>
                <a:cs typeface="Arial"/>
              </a:rPr>
              <a:t>color</a:t>
            </a:r>
            <a:r>
              <a:rPr sz="2400" dirty="0">
                <a:solidFill>
                  <a:srgbClr val="292934"/>
                </a:solidFill>
                <a:latin typeface="Arial"/>
                <a:cs typeface="Arial"/>
              </a:rPr>
              <a:t> ID</a:t>
            </a:r>
            <a:r>
              <a:rPr sz="2400" spc="-100" dirty="0">
                <a:solidFill>
                  <a:srgbClr val="292934"/>
                </a:solidFill>
                <a:latin typeface="Arial"/>
                <a:cs typeface="Arial"/>
              </a:rPr>
              <a:t> </a:t>
            </a:r>
            <a:r>
              <a:rPr sz="2400" dirty="0">
                <a:solidFill>
                  <a:srgbClr val="292934"/>
                </a:solidFill>
                <a:latin typeface="Arial"/>
                <a:cs typeface="Arial"/>
              </a:rPr>
              <a:t>=</a:t>
            </a:r>
            <a:r>
              <a:rPr lang="en-US" altLang="zh-CN" sz="2400" dirty="0">
                <a:solidFill>
                  <a:srgbClr val="292934"/>
                </a:solidFill>
                <a:latin typeface="Arial"/>
                <a:cs typeface="Arial"/>
              </a:rPr>
              <a:t>2</a:t>
            </a:r>
            <a:r>
              <a:rPr lang="zh-CN" altLang="en-US" sz="2400" dirty="0">
                <a:solidFill>
                  <a:srgbClr val="292934"/>
                </a:solidFill>
                <a:latin typeface="Arial"/>
                <a:cs typeface="Arial"/>
              </a:rPr>
              <a:t> </a:t>
            </a:r>
            <a:r>
              <a:rPr lang="en-US" altLang="zh-CN" sz="2400" b="1" dirty="0">
                <a:solidFill>
                  <a:srgbClr val="292934"/>
                </a:solidFill>
                <a:latin typeface="Arial"/>
                <a:cs typeface="Arial"/>
              </a:rPr>
              <a:t>or</a:t>
            </a:r>
            <a:r>
              <a:rPr lang="zh-CN" altLang="en-US" sz="2400" dirty="0">
                <a:solidFill>
                  <a:srgbClr val="292934"/>
                </a:solidFill>
                <a:latin typeface="Arial"/>
                <a:cs typeface="Arial"/>
              </a:rPr>
              <a:t> </a:t>
            </a:r>
            <a:r>
              <a:rPr lang="en-US" altLang="zh-CN" sz="2400" dirty="0">
                <a:solidFill>
                  <a:srgbClr val="292934"/>
                </a:solidFill>
                <a:latin typeface="Arial"/>
                <a:cs typeface="Arial"/>
              </a:rPr>
              <a:t>color</a:t>
            </a:r>
            <a:r>
              <a:rPr lang="en-US" sz="2400" dirty="0">
                <a:solidFill>
                  <a:srgbClr val="292934"/>
                </a:solidFill>
                <a:latin typeface="Arial"/>
                <a:cs typeface="Arial"/>
              </a:rPr>
              <a:t> ID</a:t>
            </a:r>
            <a:r>
              <a:rPr lang="en-US" sz="2400" spc="-100" dirty="0">
                <a:solidFill>
                  <a:srgbClr val="292934"/>
                </a:solidFill>
                <a:latin typeface="Arial"/>
                <a:cs typeface="Arial"/>
              </a:rPr>
              <a:t> </a:t>
            </a:r>
            <a:r>
              <a:rPr lang="en-US" sz="2400" dirty="0">
                <a:solidFill>
                  <a:srgbClr val="292934"/>
                </a:solidFill>
                <a:latin typeface="Arial"/>
                <a:cs typeface="Arial"/>
              </a:rPr>
              <a:t>=</a:t>
            </a:r>
            <a:r>
              <a:rPr lang="en-US" altLang="zh-CN" sz="2400" dirty="0">
                <a:solidFill>
                  <a:srgbClr val="292934"/>
                </a:solidFill>
                <a:latin typeface="Arial"/>
                <a:cs typeface="Arial"/>
              </a:rPr>
              <a:t>3</a:t>
            </a:r>
            <a:r>
              <a:rPr sz="2400" dirty="0">
                <a:solidFill>
                  <a:srgbClr val="292934"/>
                </a:solidFill>
                <a:latin typeface="Arial"/>
                <a:cs typeface="Arial"/>
              </a:rPr>
              <a:t>;</a:t>
            </a:r>
            <a:endParaRPr sz="2400" dirty="0">
              <a:latin typeface="Arial"/>
              <a:cs typeface="Arial"/>
            </a:endParaRPr>
          </a:p>
          <a:p>
            <a:pPr>
              <a:lnSpc>
                <a:spcPct val="100000"/>
              </a:lnSpc>
              <a:spcBef>
                <a:spcPts val="52"/>
              </a:spcBef>
            </a:pPr>
            <a:endParaRPr sz="3450" dirty="0">
              <a:latin typeface="Times New Roman"/>
              <a:cs typeface="Times New Roman"/>
            </a:endParaRPr>
          </a:p>
          <a:p>
            <a:pPr marL="12700">
              <a:lnSpc>
                <a:spcPct val="100000"/>
              </a:lnSpc>
            </a:pPr>
            <a:r>
              <a:rPr sz="2400" dirty="0">
                <a:solidFill>
                  <a:srgbClr val="292934"/>
                </a:solidFill>
                <a:latin typeface="Arial"/>
                <a:cs typeface="Arial"/>
              </a:rPr>
              <a:t>SELECT </a:t>
            </a:r>
            <a:r>
              <a:rPr lang="en-US" altLang="zh-CN" sz="2400" dirty="0">
                <a:solidFill>
                  <a:srgbClr val="292934"/>
                </a:solidFill>
                <a:latin typeface="Arial"/>
                <a:cs typeface="Arial"/>
              </a:rPr>
              <a:t>color</a:t>
            </a:r>
            <a:r>
              <a:rPr lang="en-US" sz="2400" dirty="0">
                <a:solidFill>
                  <a:srgbClr val="292934"/>
                </a:solidFill>
                <a:latin typeface="Arial"/>
                <a:cs typeface="Arial"/>
              </a:rPr>
              <a:t> ID </a:t>
            </a:r>
            <a:r>
              <a:rPr sz="2400" dirty="0">
                <a:solidFill>
                  <a:srgbClr val="292934"/>
                </a:solidFill>
                <a:latin typeface="Arial"/>
                <a:cs typeface="Arial"/>
              </a:rPr>
              <a:t>from</a:t>
            </a:r>
            <a:r>
              <a:rPr sz="2400" spc="-155" dirty="0">
                <a:solidFill>
                  <a:srgbClr val="292934"/>
                </a:solidFill>
                <a:latin typeface="Arial"/>
                <a:cs typeface="Arial"/>
              </a:rPr>
              <a:t> </a:t>
            </a:r>
            <a:r>
              <a:rPr lang="en-US" altLang="zh-CN" sz="2400" dirty="0">
                <a:solidFill>
                  <a:srgbClr val="292934"/>
                </a:solidFill>
                <a:latin typeface="Arial"/>
                <a:cs typeface="Arial"/>
              </a:rPr>
              <a:t>color</a:t>
            </a:r>
            <a:r>
              <a:rPr sz="2400" dirty="0">
                <a:solidFill>
                  <a:srgbClr val="292934"/>
                </a:solidFill>
                <a:latin typeface="Arial"/>
                <a:cs typeface="Arial"/>
              </a:rPr>
              <a:t>;</a:t>
            </a:r>
            <a:endParaRPr sz="2400" dirty="0">
              <a:latin typeface="Arial"/>
              <a:cs typeface="Arial"/>
            </a:endParaRPr>
          </a:p>
        </p:txBody>
      </p:sp>
      <p:sp>
        <p:nvSpPr>
          <p:cNvPr id="3" name="object 3"/>
          <p:cNvSpPr txBox="1">
            <a:spLocks noGrp="1"/>
          </p:cNvSpPr>
          <p:nvPr>
            <p:ph type="title"/>
          </p:nvPr>
        </p:nvSpPr>
        <p:spPr>
          <a:xfrm>
            <a:off x="535940" y="754379"/>
            <a:ext cx="8072119" cy="772903"/>
          </a:xfrm>
          <a:prstGeom prst="rect">
            <a:avLst/>
          </a:prstGeom>
        </p:spPr>
        <p:txBody>
          <a:bodyPr vert="horz" wrap="square" lIns="0" tIns="216788" rIns="0" bIns="0" rtlCol="0">
            <a:spAutoFit/>
          </a:bodyPr>
          <a:lstStyle/>
          <a:p>
            <a:pPr marL="12700">
              <a:lnSpc>
                <a:spcPct val="100000"/>
              </a:lnSpc>
            </a:pPr>
            <a:r>
              <a:rPr spc="-70" dirty="0"/>
              <a:t>SQL </a:t>
            </a:r>
            <a:r>
              <a:rPr spc="-95" dirty="0"/>
              <a:t>statement</a:t>
            </a:r>
            <a:r>
              <a:rPr spc="-465" dirty="0"/>
              <a:t> </a:t>
            </a:r>
            <a:r>
              <a:rPr spc="-105" dirty="0"/>
              <a:t>#</a:t>
            </a:r>
            <a:r>
              <a:rPr lang="en-US" altLang="zh-CN" spc="-105" dirty="0"/>
              <a:t>5</a:t>
            </a:r>
            <a:endParaRPr spc="-105" dirty="0"/>
          </a:p>
        </p:txBody>
      </p:sp>
    </p:spTree>
    <p:extLst>
      <p:ext uri="{BB962C8B-B14F-4D97-AF65-F5344CB8AC3E}">
        <p14:creationId xmlns:p14="http://schemas.microsoft.com/office/powerpoint/2010/main" val="35262871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lang="en-US" altLang="zh-CN" spc="-100" dirty="0"/>
              <a:t>Submission</a:t>
            </a:r>
            <a:endParaRPr spc="-105" dirty="0"/>
          </a:p>
        </p:txBody>
      </p:sp>
      <p:sp>
        <p:nvSpPr>
          <p:cNvPr id="3" name="object 3"/>
          <p:cNvSpPr txBox="1"/>
          <p:nvPr/>
        </p:nvSpPr>
        <p:spPr>
          <a:xfrm>
            <a:off x="535939" y="1615440"/>
            <a:ext cx="8072119" cy="1728678"/>
          </a:xfrm>
          <a:prstGeom prst="rect">
            <a:avLst/>
          </a:prstGeom>
        </p:spPr>
        <p:txBody>
          <a:bodyPr vert="horz" wrap="square" lIns="0" tIns="0" rIns="0" bIns="0" rtlCol="0">
            <a:spAutoFit/>
          </a:bodyPr>
          <a:lstStyle/>
          <a:p>
            <a:pPr marL="462280" indent="-182880">
              <a:spcBef>
                <a:spcPts val="300"/>
              </a:spcBef>
              <a:buClr>
                <a:srgbClr val="93A299"/>
              </a:buClr>
              <a:buSzPct val="85000"/>
              <a:buFontTx/>
              <a:buChar char="•"/>
              <a:tabLst>
                <a:tab pos="462280" algn="l"/>
              </a:tabLst>
            </a:pPr>
            <a:r>
              <a:rPr lang="en-US" sz="2000" spc="-5" dirty="0">
                <a:solidFill>
                  <a:srgbClr val="292934"/>
                </a:solidFill>
                <a:latin typeface="Arial"/>
                <a:cs typeface="Arial"/>
              </a:rPr>
              <a:t>Upload </a:t>
            </a:r>
            <a:r>
              <a:rPr lang="en-US" sz="2000" b="1" dirty="0">
                <a:solidFill>
                  <a:srgbClr val="292934"/>
                </a:solidFill>
                <a:latin typeface="Arial"/>
                <a:cs typeface="Arial"/>
              </a:rPr>
              <a:t>three </a:t>
            </a:r>
            <a:r>
              <a:rPr lang="en-US" sz="2000" dirty="0">
                <a:solidFill>
                  <a:srgbClr val="292934"/>
                </a:solidFill>
                <a:latin typeface="Arial"/>
                <a:cs typeface="Arial"/>
              </a:rPr>
              <a:t>files (a </a:t>
            </a:r>
            <a:r>
              <a:rPr lang="en-US" sz="2000" dirty="0" err="1">
                <a:solidFill>
                  <a:srgbClr val="292934"/>
                </a:solidFill>
                <a:latin typeface="Arial"/>
                <a:cs typeface="Arial"/>
              </a:rPr>
              <a:t>mwb.file</a:t>
            </a:r>
            <a:r>
              <a:rPr lang="en-US" sz="2000" dirty="0">
                <a:solidFill>
                  <a:srgbClr val="292934"/>
                </a:solidFill>
                <a:latin typeface="Arial"/>
                <a:cs typeface="Arial"/>
              </a:rPr>
              <a:t>, an</a:t>
            </a:r>
            <a:r>
              <a:rPr lang="en-US" altLang="zh-CN" sz="2000" dirty="0">
                <a:solidFill>
                  <a:srgbClr val="292934"/>
                </a:solidFill>
                <a:latin typeface="Arial"/>
                <a:cs typeface="Arial"/>
              </a:rPr>
              <a:t> Excel spreadsheet,</a:t>
            </a:r>
            <a:r>
              <a:rPr lang="zh-CN" altLang="en-US" sz="2000" dirty="0">
                <a:solidFill>
                  <a:srgbClr val="292934"/>
                </a:solidFill>
                <a:latin typeface="Arial"/>
                <a:cs typeface="Arial"/>
              </a:rPr>
              <a:t> </a:t>
            </a:r>
            <a:r>
              <a:rPr lang="en-US" altLang="zh-CN" sz="2000" dirty="0">
                <a:solidFill>
                  <a:srgbClr val="292934"/>
                </a:solidFill>
                <a:latin typeface="Arial"/>
                <a:cs typeface="Arial"/>
              </a:rPr>
              <a:t>and </a:t>
            </a:r>
            <a:r>
              <a:rPr lang="en-US" sz="2000" dirty="0">
                <a:solidFill>
                  <a:srgbClr val="292934"/>
                </a:solidFill>
                <a:latin typeface="Arial"/>
                <a:cs typeface="Arial"/>
              </a:rPr>
              <a:t>a Word document</a:t>
            </a:r>
            <a:r>
              <a:rPr lang="zh-CN" altLang="en-US" sz="2000" dirty="0">
                <a:solidFill>
                  <a:srgbClr val="292934"/>
                </a:solidFill>
                <a:latin typeface="Arial"/>
                <a:cs typeface="Arial"/>
              </a:rPr>
              <a:t> </a:t>
            </a:r>
            <a:r>
              <a:rPr lang="en-US" altLang="zh-CN" sz="2000" dirty="0">
                <a:solidFill>
                  <a:srgbClr val="292934"/>
                </a:solidFill>
                <a:latin typeface="Arial"/>
                <a:cs typeface="Arial"/>
              </a:rPr>
              <a:t>for</a:t>
            </a:r>
            <a:r>
              <a:rPr lang="zh-CN" altLang="en-US" sz="2000" dirty="0">
                <a:solidFill>
                  <a:srgbClr val="292934"/>
                </a:solidFill>
                <a:latin typeface="Arial"/>
                <a:cs typeface="Arial"/>
              </a:rPr>
              <a:t> </a:t>
            </a:r>
            <a:r>
              <a:rPr lang="en-US" altLang="zh-CN" sz="2000" dirty="0">
                <a:solidFill>
                  <a:srgbClr val="292934"/>
                </a:solidFill>
                <a:latin typeface="Arial"/>
                <a:cs typeface="Arial"/>
              </a:rPr>
              <a:t>SQL</a:t>
            </a:r>
            <a:r>
              <a:rPr lang="zh-CN" altLang="en-US" sz="2000" dirty="0">
                <a:solidFill>
                  <a:srgbClr val="292934"/>
                </a:solidFill>
                <a:latin typeface="Arial"/>
                <a:cs typeface="Arial"/>
              </a:rPr>
              <a:t> </a:t>
            </a:r>
            <a:r>
              <a:rPr lang="en-US" altLang="zh-CN" sz="2000" dirty="0">
                <a:solidFill>
                  <a:srgbClr val="292934"/>
                </a:solidFill>
                <a:latin typeface="Arial"/>
                <a:cs typeface="Arial"/>
              </a:rPr>
              <a:t>statements</a:t>
            </a:r>
            <a:r>
              <a:rPr lang="zh-CN" altLang="en-US" sz="2000" dirty="0">
                <a:solidFill>
                  <a:srgbClr val="292934"/>
                </a:solidFill>
                <a:latin typeface="Arial"/>
                <a:cs typeface="Arial"/>
              </a:rPr>
              <a:t> </a:t>
            </a:r>
            <a:r>
              <a:rPr lang="en-US" altLang="zh-CN" sz="2000" dirty="0">
                <a:solidFill>
                  <a:srgbClr val="292934"/>
                </a:solidFill>
                <a:latin typeface="Arial"/>
                <a:cs typeface="Arial"/>
              </a:rPr>
              <a:t>and</a:t>
            </a:r>
            <a:r>
              <a:rPr lang="zh-CN" altLang="en-US" sz="2000" dirty="0">
                <a:solidFill>
                  <a:srgbClr val="292934"/>
                </a:solidFill>
                <a:latin typeface="Arial"/>
                <a:cs typeface="Arial"/>
              </a:rPr>
              <a:t> </a:t>
            </a:r>
            <a:r>
              <a:rPr lang="en-US" altLang="zh-CN" sz="2000" dirty="0">
                <a:solidFill>
                  <a:srgbClr val="292934"/>
                </a:solidFill>
                <a:latin typeface="Arial"/>
                <a:cs typeface="Arial"/>
              </a:rPr>
              <a:t>query</a:t>
            </a:r>
            <a:r>
              <a:rPr lang="zh-CN" altLang="en-US" sz="2000" dirty="0">
                <a:solidFill>
                  <a:srgbClr val="292934"/>
                </a:solidFill>
                <a:latin typeface="Arial"/>
                <a:cs typeface="Arial"/>
              </a:rPr>
              <a:t> </a:t>
            </a:r>
            <a:r>
              <a:rPr lang="en-US" altLang="zh-CN" sz="2000" dirty="0">
                <a:solidFill>
                  <a:srgbClr val="292934"/>
                </a:solidFill>
                <a:latin typeface="Arial"/>
                <a:cs typeface="Arial"/>
              </a:rPr>
              <a:t>result</a:t>
            </a:r>
            <a:r>
              <a:rPr lang="zh-CN" altLang="en-US" sz="2000" dirty="0">
                <a:solidFill>
                  <a:srgbClr val="292934"/>
                </a:solidFill>
                <a:latin typeface="Arial"/>
                <a:cs typeface="Arial"/>
              </a:rPr>
              <a:t> </a:t>
            </a:r>
            <a:r>
              <a:rPr lang="en-US" altLang="zh-CN" sz="2000" dirty="0">
                <a:solidFill>
                  <a:srgbClr val="292934"/>
                </a:solidFill>
                <a:latin typeface="Arial"/>
                <a:cs typeface="Arial"/>
              </a:rPr>
              <a:t>sets</a:t>
            </a:r>
            <a:r>
              <a:rPr lang="en-US" sz="2000" dirty="0">
                <a:solidFill>
                  <a:srgbClr val="292934"/>
                </a:solidFill>
                <a:latin typeface="Arial"/>
                <a:cs typeface="Arial"/>
              </a:rPr>
              <a:t>)</a:t>
            </a:r>
            <a:r>
              <a:rPr lang="en-US" sz="2000" dirty="0">
                <a:latin typeface="Arial"/>
                <a:cs typeface="Arial"/>
              </a:rPr>
              <a:t> </a:t>
            </a:r>
            <a:r>
              <a:rPr lang="en-US" sz="2000" dirty="0">
                <a:solidFill>
                  <a:srgbClr val="292934"/>
                </a:solidFill>
                <a:latin typeface="Arial"/>
                <a:cs typeface="Arial"/>
              </a:rPr>
              <a:t>via submission link in </a:t>
            </a:r>
            <a:r>
              <a:rPr lang="en-US" altLang="zh-CN" sz="2000" dirty="0">
                <a:solidFill>
                  <a:srgbClr val="292934"/>
                </a:solidFill>
                <a:latin typeface="Arial"/>
                <a:cs typeface="Arial"/>
              </a:rPr>
              <a:t>Canvas</a:t>
            </a:r>
            <a:r>
              <a:rPr lang="en-US" sz="2000" spc="-75" dirty="0">
                <a:solidFill>
                  <a:srgbClr val="292934"/>
                </a:solidFill>
                <a:latin typeface="Arial"/>
                <a:cs typeface="Arial"/>
              </a:rPr>
              <a:t> </a:t>
            </a:r>
            <a:r>
              <a:rPr lang="en-US" sz="2000" dirty="0">
                <a:solidFill>
                  <a:srgbClr val="292934"/>
                </a:solidFill>
                <a:latin typeface="Arial"/>
                <a:cs typeface="Arial"/>
              </a:rPr>
              <a:t>by</a:t>
            </a:r>
            <a:r>
              <a:rPr lang="zh-CN" altLang="en-US" sz="2000" dirty="0">
                <a:solidFill>
                  <a:srgbClr val="292934"/>
                </a:solidFill>
                <a:latin typeface="Arial"/>
                <a:cs typeface="Arial"/>
              </a:rPr>
              <a:t> </a:t>
            </a:r>
            <a:r>
              <a:rPr lang="en-US" altLang="zh-CN" sz="2000" dirty="0">
                <a:solidFill>
                  <a:srgbClr val="292934"/>
                </a:solidFill>
                <a:latin typeface="Arial"/>
                <a:cs typeface="Arial"/>
              </a:rPr>
              <a:t>Feb</a:t>
            </a:r>
            <a:r>
              <a:rPr lang="en-US" sz="2000" dirty="0">
                <a:solidFill>
                  <a:srgbClr val="292934"/>
                </a:solidFill>
                <a:latin typeface="Arial"/>
                <a:cs typeface="Arial"/>
              </a:rPr>
              <a:t>. 21</a:t>
            </a:r>
            <a:r>
              <a:rPr lang="en-US" sz="2000" spc="-30" dirty="0">
                <a:solidFill>
                  <a:srgbClr val="292934"/>
                </a:solidFill>
                <a:latin typeface="Arial"/>
                <a:cs typeface="Arial"/>
              </a:rPr>
              <a:t>(11:59</a:t>
            </a:r>
            <a:r>
              <a:rPr lang="en-US" sz="2000" spc="-90" dirty="0">
                <a:solidFill>
                  <a:srgbClr val="292934"/>
                </a:solidFill>
                <a:latin typeface="Arial"/>
                <a:cs typeface="Arial"/>
              </a:rPr>
              <a:t> </a:t>
            </a:r>
            <a:r>
              <a:rPr lang="en-US" sz="2000" dirty="0">
                <a:solidFill>
                  <a:srgbClr val="292934"/>
                </a:solidFill>
                <a:latin typeface="Arial"/>
                <a:cs typeface="Arial"/>
              </a:rPr>
              <a:t>pm)</a:t>
            </a:r>
            <a:endParaRPr lang="en-US" sz="2000" dirty="0">
              <a:latin typeface="Arial"/>
              <a:cs typeface="Arial"/>
            </a:endParaRPr>
          </a:p>
          <a:p>
            <a:pPr marL="279400">
              <a:lnSpc>
                <a:spcPct val="100000"/>
              </a:lnSpc>
              <a:spcBef>
                <a:spcPts val="300"/>
              </a:spcBef>
              <a:buClr>
                <a:srgbClr val="93A299"/>
              </a:buClr>
              <a:buSzPct val="85000"/>
              <a:tabLst>
                <a:tab pos="462280" algn="l"/>
              </a:tabLst>
            </a:pPr>
            <a:endParaRPr sz="2000" dirty="0">
              <a:latin typeface="Arial"/>
              <a:cs typeface="Arial"/>
            </a:endParaRPr>
          </a:p>
          <a:p>
            <a:pPr marL="12700">
              <a:lnSpc>
                <a:spcPct val="100000"/>
              </a:lnSpc>
              <a:spcBef>
                <a:spcPts val="355"/>
              </a:spcBef>
            </a:pPr>
            <a:endParaRPr sz="2400" dirty="0">
              <a:latin typeface="Arial"/>
              <a:cs typeface="Arial"/>
            </a:endParaRPr>
          </a:p>
        </p:txBody>
      </p:sp>
    </p:spTree>
    <p:extLst>
      <p:ext uri="{BB962C8B-B14F-4D97-AF65-F5344CB8AC3E}">
        <p14:creationId xmlns:p14="http://schemas.microsoft.com/office/powerpoint/2010/main" val="826833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95" dirty="0"/>
              <a:t>Business</a:t>
            </a:r>
            <a:r>
              <a:rPr spc="-270" dirty="0"/>
              <a:t> </a:t>
            </a:r>
            <a:r>
              <a:rPr spc="-105" dirty="0"/>
              <a:t>rules</a:t>
            </a:r>
          </a:p>
        </p:txBody>
      </p:sp>
      <p:sp>
        <p:nvSpPr>
          <p:cNvPr id="3" name="object 3"/>
          <p:cNvSpPr txBox="1"/>
          <p:nvPr/>
        </p:nvSpPr>
        <p:spPr>
          <a:xfrm>
            <a:off x="554990" y="1447800"/>
            <a:ext cx="8208010" cy="5232202"/>
          </a:xfrm>
          <a:prstGeom prst="rect">
            <a:avLst/>
          </a:prstGeom>
        </p:spPr>
        <p:txBody>
          <a:bodyPr vert="horz" wrap="square" lIns="0" tIns="0" rIns="0" bIns="0" rtlCol="0">
            <a:spAutoFit/>
          </a:bodyPr>
          <a:lstStyle/>
          <a:p>
            <a:r>
              <a:rPr lang="en-US" sz="2000" dirty="0">
                <a:latin typeface="Arial" charset="0"/>
                <a:ea typeface="Arial" charset="0"/>
                <a:cs typeface="Arial" charset="0"/>
              </a:rPr>
              <a:t>The local city youth league needs a database system to help track children that sign up to play soccer.  Data needs to be kept on each team and the children that will be playing on each team and their parents.  Also, data needs to be kept on the coaches for each team. </a:t>
            </a:r>
          </a:p>
          <a:p>
            <a:endParaRPr lang="en-US" sz="2000" dirty="0">
              <a:latin typeface="Arial" charset="0"/>
              <a:ea typeface="Arial" charset="0"/>
              <a:cs typeface="Arial" charset="0"/>
            </a:endParaRPr>
          </a:p>
          <a:p>
            <a:r>
              <a:rPr lang="en-US" sz="2000" b="1" dirty="0">
                <a:latin typeface="Arial" charset="0"/>
                <a:ea typeface="Arial" charset="0"/>
                <a:cs typeface="Arial" charset="0"/>
              </a:rPr>
              <a:t>Entities</a:t>
            </a:r>
            <a:r>
              <a:rPr lang="en-US" sz="2000" dirty="0">
                <a:latin typeface="Arial" charset="0"/>
                <a:ea typeface="Arial" charset="0"/>
                <a:cs typeface="Arial" charset="0"/>
              </a:rPr>
              <a:t> required: Team, Player, Coach, and Parent.</a:t>
            </a:r>
          </a:p>
          <a:p>
            <a:endParaRPr lang="en-US" sz="2000" dirty="0">
              <a:solidFill>
                <a:srgbClr val="292934"/>
              </a:solidFill>
              <a:latin typeface="Arial" charset="0"/>
              <a:ea typeface="Arial" charset="0"/>
              <a:cs typeface="Arial" charset="0"/>
            </a:endParaRPr>
          </a:p>
          <a:p>
            <a:r>
              <a:rPr lang="en-US" sz="2000" b="1" dirty="0">
                <a:latin typeface="Arial" charset="0"/>
                <a:ea typeface="Arial" charset="0"/>
                <a:cs typeface="Arial" charset="0"/>
              </a:rPr>
              <a:t>Attributes</a:t>
            </a:r>
            <a:r>
              <a:rPr lang="en-US" sz="2000" dirty="0">
                <a:latin typeface="Arial" charset="0"/>
                <a:ea typeface="Arial" charset="0"/>
                <a:cs typeface="Arial" charset="0"/>
              </a:rPr>
              <a:t> required:</a:t>
            </a:r>
          </a:p>
          <a:p>
            <a:pPr marL="342900" indent="-342900">
              <a:buFont typeface="Arial" charset="0"/>
              <a:buChar char="•"/>
            </a:pPr>
            <a:r>
              <a:rPr lang="en-US" sz="2000" b="1" u="sng" dirty="0">
                <a:latin typeface="Arial" charset="0"/>
                <a:ea typeface="Arial" charset="0"/>
                <a:cs typeface="Arial" charset="0"/>
              </a:rPr>
              <a:t>Team</a:t>
            </a:r>
            <a:r>
              <a:rPr lang="en-US" sz="2000" dirty="0">
                <a:latin typeface="Arial" charset="0"/>
                <a:ea typeface="Arial" charset="0"/>
                <a:cs typeface="Arial" charset="0"/>
              </a:rPr>
              <a:t>:  Team ID number, Team name, and Team colors.</a:t>
            </a:r>
          </a:p>
          <a:p>
            <a:pPr marL="342900" indent="-342900">
              <a:buFont typeface="Arial" charset="0"/>
              <a:buChar char="•"/>
            </a:pPr>
            <a:r>
              <a:rPr lang="en-US" sz="2000" b="1" u="sng" dirty="0">
                <a:latin typeface="Arial" charset="0"/>
                <a:ea typeface="Arial" charset="0"/>
                <a:cs typeface="Arial" charset="0"/>
              </a:rPr>
              <a:t>Player</a:t>
            </a:r>
            <a:r>
              <a:rPr lang="en-US" sz="2000" dirty="0">
                <a:latin typeface="Arial" charset="0"/>
                <a:ea typeface="Arial" charset="0"/>
                <a:cs typeface="Arial" charset="0"/>
              </a:rPr>
              <a:t>:  Player ID number, Player first name, Player last name, and Player age.</a:t>
            </a:r>
          </a:p>
          <a:p>
            <a:pPr marL="342900" indent="-342900">
              <a:buFont typeface="Arial" charset="0"/>
              <a:buChar char="•"/>
            </a:pPr>
            <a:r>
              <a:rPr lang="en-US" sz="2000" b="1" u="sng" dirty="0">
                <a:latin typeface="Arial" charset="0"/>
                <a:ea typeface="Arial" charset="0"/>
                <a:cs typeface="Arial" charset="0"/>
              </a:rPr>
              <a:t>Coach</a:t>
            </a:r>
            <a:r>
              <a:rPr lang="en-US" sz="2000" dirty="0">
                <a:latin typeface="Arial" charset="0"/>
                <a:ea typeface="Arial" charset="0"/>
                <a:cs typeface="Arial" charset="0"/>
              </a:rPr>
              <a:t>:  Coach ID number, Coach first name, Coach last name, and Coach home phone number.</a:t>
            </a:r>
          </a:p>
          <a:p>
            <a:pPr marL="342900" indent="-342900">
              <a:buFont typeface="Arial" charset="0"/>
              <a:buChar char="•"/>
            </a:pPr>
            <a:r>
              <a:rPr lang="en-US" sz="2000" b="1" u="sng" dirty="0">
                <a:latin typeface="Arial" charset="0"/>
                <a:ea typeface="Arial" charset="0"/>
                <a:cs typeface="Arial" charset="0"/>
              </a:rPr>
              <a:t>Parent</a:t>
            </a:r>
            <a:r>
              <a:rPr lang="en-US" sz="2000" dirty="0">
                <a:latin typeface="Arial" charset="0"/>
                <a:ea typeface="Arial" charset="0"/>
                <a:cs typeface="Arial" charset="0"/>
              </a:rPr>
              <a:t>:  Parent ID number, Parent last name, Parent first name, Home phone number, and Home Address (Street, City, State, and ZIP Code).</a:t>
            </a:r>
          </a:p>
          <a:p>
            <a:endParaRPr sz="2000" dirty="0">
              <a:latin typeface="Arial"/>
              <a:cs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95" dirty="0"/>
              <a:t>Business</a:t>
            </a:r>
            <a:r>
              <a:rPr spc="-270" dirty="0"/>
              <a:t> </a:t>
            </a:r>
            <a:r>
              <a:rPr spc="-105" dirty="0"/>
              <a:t>rules</a:t>
            </a:r>
          </a:p>
        </p:txBody>
      </p:sp>
      <p:sp>
        <p:nvSpPr>
          <p:cNvPr id="3" name="object 3"/>
          <p:cNvSpPr txBox="1"/>
          <p:nvPr/>
        </p:nvSpPr>
        <p:spPr>
          <a:xfrm>
            <a:off x="533399" y="1447800"/>
            <a:ext cx="8610601" cy="5632311"/>
          </a:xfrm>
          <a:prstGeom prst="rect">
            <a:avLst/>
          </a:prstGeom>
        </p:spPr>
        <p:txBody>
          <a:bodyPr vert="horz" wrap="square" lIns="0" tIns="0" rIns="0" bIns="0" rtlCol="0">
            <a:spAutoFit/>
          </a:bodyPr>
          <a:lstStyle/>
          <a:p>
            <a:r>
              <a:rPr lang="en-US" altLang="zh-CN" sz="2000" b="1" dirty="0">
                <a:latin typeface="Arial" charset="0"/>
                <a:ea typeface="Arial" charset="0"/>
                <a:cs typeface="Arial" charset="0"/>
              </a:rPr>
              <a:t>Relationship</a:t>
            </a:r>
            <a:r>
              <a:rPr lang="en-US" sz="2000" dirty="0">
                <a:latin typeface="Arial" charset="0"/>
                <a:ea typeface="Arial" charset="0"/>
                <a:cs typeface="Arial" charset="0"/>
              </a:rPr>
              <a:t>:</a:t>
            </a:r>
          </a:p>
          <a:p>
            <a:pPr marL="342900" lvl="0" indent="-342900">
              <a:buFont typeface="Arial" charset="0"/>
              <a:buChar char="•"/>
            </a:pPr>
            <a:r>
              <a:rPr lang="en-US" dirty="0">
                <a:latin typeface="Arial" charset="0"/>
                <a:ea typeface="Arial" charset="0"/>
                <a:cs typeface="Arial" charset="0"/>
              </a:rPr>
              <a:t>Team is related to Player.</a:t>
            </a:r>
          </a:p>
          <a:p>
            <a:pPr marL="342900" lvl="0" indent="-342900">
              <a:buFont typeface="Arial" charset="0"/>
              <a:buChar char="•"/>
            </a:pPr>
            <a:r>
              <a:rPr lang="en-US" dirty="0">
                <a:latin typeface="Arial" charset="0"/>
                <a:ea typeface="Arial" charset="0"/>
                <a:cs typeface="Arial" charset="0"/>
              </a:rPr>
              <a:t>Team is related to Coach.</a:t>
            </a:r>
          </a:p>
          <a:p>
            <a:pPr marL="342900" lvl="0" indent="-342900">
              <a:buFont typeface="Arial" charset="0"/>
              <a:buChar char="•"/>
            </a:pPr>
            <a:r>
              <a:rPr lang="en-US" dirty="0">
                <a:latin typeface="Arial" charset="0"/>
                <a:ea typeface="Arial" charset="0"/>
                <a:cs typeface="Arial" charset="0"/>
              </a:rPr>
              <a:t>Player is related to Parent.</a:t>
            </a:r>
          </a:p>
          <a:p>
            <a:pPr marL="342900" lvl="0" indent="-342900">
              <a:buFont typeface="Arial" charset="0"/>
              <a:buChar char="•"/>
            </a:pPr>
            <a:endParaRPr lang="en-US" dirty="0">
              <a:latin typeface="Arial" charset="0"/>
              <a:ea typeface="Arial" charset="0"/>
              <a:cs typeface="Arial" charset="0"/>
            </a:endParaRPr>
          </a:p>
          <a:p>
            <a:pPr lvl="0"/>
            <a:r>
              <a:rPr lang="en-US" b="1" dirty="0">
                <a:latin typeface="Arial" charset="0"/>
                <a:ea typeface="Arial" charset="0"/>
                <a:cs typeface="Arial" charset="0"/>
              </a:rPr>
              <a:t>Connectivity</a:t>
            </a:r>
            <a:r>
              <a:rPr lang="en-US" altLang="zh-CN" dirty="0">
                <a:latin typeface="Arial" charset="0"/>
                <a:ea typeface="Arial" charset="0"/>
                <a:cs typeface="Arial" charset="0"/>
              </a:rPr>
              <a:t>:</a:t>
            </a:r>
          </a:p>
          <a:p>
            <a:pPr marL="342900" indent="-342900">
              <a:buFont typeface="Arial" charset="0"/>
              <a:buChar char="•"/>
            </a:pPr>
            <a:r>
              <a:rPr lang="en-US" dirty="0">
                <a:latin typeface="Arial" charset="0"/>
                <a:ea typeface="Arial" charset="0"/>
                <a:cs typeface="Arial" charset="0"/>
              </a:rPr>
              <a:t>A Team may or may not have a Player.</a:t>
            </a:r>
          </a:p>
          <a:p>
            <a:pPr marL="342900" indent="-342900">
              <a:buFont typeface="Arial" charset="0"/>
              <a:buChar char="•"/>
            </a:pPr>
            <a:r>
              <a:rPr lang="en-US" dirty="0">
                <a:latin typeface="Arial" charset="0"/>
                <a:ea typeface="Arial" charset="0"/>
                <a:cs typeface="Arial" charset="0"/>
              </a:rPr>
              <a:t>A Team may have many Players.</a:t>
            </a:r>
          </a:p>
          <a:p>
            <a:pPr marL="342900" lvl="0" indent="-342900">
              <a:buFont typeface="Arial" charset="0"/>
              <a:buChar char="•"/>
            </a:pPr>
            <a:r>
              <a:rPr lang="en-US" dirty="0">
                <a:latin typeface="Arial" charset="0"/>
                <a:ea typeface="Arial" charset="0"/>
                <a:cs typeface="Arial" charset="0"/>
              </a:rPr>
              <a:t>A Player must have a Team.</a:t>
            </a:r>
          </a:p>
          <a:p>
            <a:pPr marL="342900" lvl="0" indent="-342900">
              <a:buFont typeface="Arial" charset="0"/>
              <a:buChar char="•"/>
            </a:pPr>
            <a:r>
              <a:rPr lang="en-US" dirty="0">
                <a:latin typeface="Arial" charset="0"/>
                <a:ea typeface="Arial" charset="0"/>
                <a:cs typeface="Arial" charset="0"/>
              </a:rPr>
              <a:t>A Player has only one Team.</a:t>
            </a:r>
          </a:p>
          <a:p>
            <a:pPr marL="342900" lvl="0" indent="-342900">
              <a:buFont typeface="Arial" charset="0"/>
              <a:buChar char="•"/>
            </a:pPr>
            <a:r>
              <a:rPr lang="en-US" dirty="0">
                <a:latin typeface="Arial" charset="0"/>
                <a:ea typeface="Arial" charset="0"/>
                <a:cs typeface="Arial" charset="0"/>
              </a:rPr>
              <a:t>A Team may or may not have a Coach.</a:t>
            </a:r>
          </a:p>
          <a:p>
            <a:pPr marL="342900" indent="-342900">
              <a:buFont typeface="Arial" charset="0"/>
              <a:buChar char="•"/>
            </a:pPr>
            <a:r>
              <a:rPr lang="en-US" dirty="0">
                <a:latin typeface="Arial" charset="0"/>
                <a:ea typeface="Arial" charset="0"/>
                <a:cs typeface="Arial" charset="0"/>
              </a:rPr>
              <a:t>A Team may have many Coaches.</a:t>
            </a:r>
          </a:p>
          <a:p>
            <a:pPr marL="342900" lvl="0" indent="-342900">
              <a:buFont typeface="Arial" charset="0"/>
              <a:buChar char="•"/>
            </a:pPr>
            <a:r>
              <a:rPr lang="en-US" dirty="0">
                <a:latin typeface="Arial" charset="0"/>
                <a:ea typeface="Arial" charset="0"/>
                <a:cs typeface="Arial" charset="0"/>
              </a:rPr>
              <a:t>A Coach must have a Team.</a:t>
            </a:r>
          </a:p>
          <a:p>
            <a:pPr marL="342900" lvl="0" indent="-342900">
              <a:buFont typeface="Arial" charset="0"/>
              <a:buChar char="•"/>
            </a:pPr>
            <a:r>
              <a:rPr lang="en-US" dirty="0">
                <a:latin typeface="Arial" charset="0"/>
                <a:ea typeface="Arial" charset="0"/>
                <a:cs typeface="Arial" charset="0"/>
              </a:rPr>
              <a:t>A Coach has only one Team.</a:t>
            </a:r>
          </a:p>
          <a:p>
            <a:pPr marL="342900" lvl="0" indent="-342900">
              <a:buFont typeface="Arial" charset="0"/>
              <a:buChar char="•"/>
            </a:pPr>
            <a:r>
              <a:rPr lang="en-US" dirty="0">
                <a:latin typeface="Arial" charset="0"/>
                <a:ea typeface="Arial" charset="0"/>
                <a:cs typeface="Arial" charset="0"/>
              </a:rPr>
              <a:t>A Player must have a Parent.</a:t>
            </a:r>
          </a:p>
          <a:p>
            <a:pPr marL="342900" indent="-342900">
              <a:buFont typeface="Arial" charset="0"/>
              <a:buChar char="•"/>
            </a:pPr>
            <a:r>
              <a:rPr lang="en-US" dirty="0">
                <a:latin typeface="Arial" charset="0"/>
                <a:ea typeface="Arial" charset="0"/>
                <a:cs typeface="Arial" charset="0"/>
              </a:rPr>
              <a:t>A Player may have many Parents.</a:t>
            </a:r>
          </a:p>
          <a:p>
            <a:pPr marL="342900" lvl="0" indent="-342900">
              <a:buFont typeface="Arial" charset="0"/>
              <a:buChar char="•"/>
            </a:pPr>
            <a:r>
              <a:rPr lang="en-US" dirty="0">
                <a:latin typeface="Arial" charset="0"/>
                <a:ea typeface="Arial" charset="0"/>
                <a:cs typeface="Arial" charset="0"/>
              </a:rPr>
              <a:t>A Parent must have a Player.</a:t>
            </a:r>
          </a:p>
          <a:p>
            <a:pPr marL="342900" lvl="0" indent="-342900">
              <a:buFont typeface="Arial" charset="0"/>
              <a:buChar char="•"/>
            </a:pPr>
            <a:r>
              <a:rPr lang="en-US" dirty="0">
                <a:latin typeface="Arial" charset="0"/>
                <a:ea typeface="Arial" charset="0"/>
                <a:cs typeface="Arial" charset="0"/>
              </a:rPr>
              <a:t>A Parent may have many Players.</a:t>
            </a:r>
          </a:p>
          <a:p>
            <a:r>
              <a:rPr lang="en-US" sz="2000" b="1" dirty="0"/>
              <a:t> </a:t>
            </a:r>
            <a:endParaRPr lang="en-US" sz="2000" dirty="0"/>
          </a:p>
          <a:p>
            <a:endParaRPr sz="2000" dirty="0">
              <a:latin typeface="Arial"/>
              <a:cs typeface="Arial"/>
            </a:endParaRPr>
          </a:p>
        </p:txBody>
      </p:sp>
    </p:spTree>
    <p:extLst>
      <p:ext uri="{BB962C8B-B14F-4D97-AF65-F5344CB8AC3E}">
        <p14:creationId xmlns:p14="http://schemas.microsoft.com/office/powerpoint/2010/main" val="1025757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5940" y="754379"/>
            <a:ext cx="8072119" cy="553998"/>
          </a:xfrm>
          <a:prstGeom prst="rect">
            <a:avLst/>
          </a:prstGeom>
        </p:spPr>
        <p:txBody>
          <a:bodyPr vert="horz" wrap="square" lIns="0" tIns="0" rIns="0" bIns="0" rtlCol="0">
            <a:spAutoFit/>
          </a:bodyPr>
          <a:lstStyle/>
          <a:p>
            <a:r>
              <a:rPr lang="en-US" dirty="0"/>
              <a:t>Conceptual ERD for </a:t>
            </a:r>
            <a:r>
              <a:rPr lang="en-US" altLang="zh-CN" dirty="0"/>
              <a:t>Project</a:t>
            </a:r>
            <a:r>
              <a:rPr lang="zh-CN" altLang="en-US" dirty="0"/>
              <a:t> </a:t>
            </a:r>
            <a:r>
              <a:rPr lang="en-US" altLang="zh-CN" dirty="0"/>
              <a:t>1</a:t>
            </a:r>
            <a:endParaRPr lang="en-US" dirty="0"/>
          </a:p>
        </p:txBody>
      </p:sp>
      <p:pic>
        <p:nvPicPr>
          <p:cNvPr id="4" name="Picture 3" descr="FigQ4-21a-Conceptual-ERD-for-Question-2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1676400"/>
            <a:ext cx="6248400" cy="4419600"/>
          </a:xfrm>
          <a:prstGeom prst="rect">
            <a:avLst/>
          </a:prstGeom>
          <a:noFill/>
          <a:ln>
            <a:noFill/>
          </a:ln>
        </p:spPr>
      </p:pic>
    </p:spTree>
    <p:extLst>
      <p:ext uri="{BB962C8B-B14F-4D97-AF65-F5344CB8AC3E}">
        <p14:creationId xmlns:p14="http://schemas.microsoft.com/office/powerpoint/2010/main" val="1155223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5940" y="754379"/>
            <a:ext cx="8072119" cy="553998"/>
          </a:xfrm>
          <a:prstGeom prst="rect">
            <a:avLst/>
          </a:prstGeom>
        </p:spPr>
        <p:txBody>
          <a:bodyPr vert="horz" wrap="square" lIns="0" tIns="0" rIns="0" bIns="0" rtlCol="0">
            <a:spAutoFit/>
          </a:bodyPr>
          <a:lstStyle/>
          <a:p>
            <a:r>
              <a:rPr lang="en-US" dirty="0"/>
              <a:t>ERD with foreign keys for</a:t>
            </a:r>
            <a:r>
              <a:rPr lang="zh-CN" altLang="en-US" dirty="0"/>
              <a:t> </a:t>
            </a:r>
            <a:r>
              <a:rPr lang="en-US" altLang="zh-CN" dirty="0"/>
              <a:t>Project</a:t>
            </a:r>
            <a:r>
              <a:rPr lang="zh-CN" altLang="en-US" dirty="0"/>
              <a:t> </a:t>
            </a:r>
            <a:r>
              <a:rPr lang="en-US" altLang="zh-CN" dirty="0"/>
              <a:t>1</a:t>
            </a:r>
            <a:endParaRPr lang="en-US" dirty="0"/>
          </a:p>
        </p:txBody>
      </p:sp>
      <p:sp>
        <p:nvSpPr>
          <p:cNvPr id="3" name="TextBox 2"/>
          <p:cNvSpPr txBox="1"/>
          <p:nvPr/>
        </p:nvSpPr>
        <p:spPr>
          <a:xfrm>
            <a:off x="7124700" y="1066800"/>
            <a:ext cx="184731" cy="369332"/>
          </a:xfrm>
          <a:prstGeom prst="rect">
            <a:avLst/>
          </a:prstGeom>
          <a:noFill/>
        </p:spPr>
        <p:txBody>
          <a:bodyPr wrap="none" rtlCol="0">
            <a:spAutoFit/>
          </a:bodyPr>
          <a:lstStyle/>
          <a:p>
            <a:endParaRPr lang="en-US" dirty="0"/>
          </a:p>
        </p:txBody>
      </p:sp>
      <p:pic>
        <p:nvPicPr>
          <p:cNvPr id="5" name="Picture 4" descr="FigQ4-21b-ERD-with-Foreign-Keys-for-Question-21"/>
          <p:cNvPicPr/>
          <p:nvPr/>
        </p:nvPicPr>
        <p:blipFill>
          <a:blip r:embed="rId3">
            <a:extLst>
              <a:ext uri="{28A0092B-C50C-407E-A947-70E740481C1C}">
                <a14:useLocalDpi xmlns:a14="http://schemas.microsoft.com/office/drawing/2010/main" val="0"/>
              </a:ext>
            </a:extLst>
          </a:blip>
          <a:srcRect/>
          <a:stretch>
            <a:fillRect/>
          </a:stretch>
        </p:blipFill>
        <p:spPr bwMode="auto">
          <a:xfrm>
            <a:off x="1295400" y="1748552"/>
            <a:ext cx="6324600" cy="4423647"/>
          </a:xfrm>
          <a:prstGeom prst="rect">
            <a:avLst/>
          </a:prstGeom>
          <a:noFill/>
          <a:ln>
            <a:noFill/>
          </a:ln>
        </p:spPr>
      </p:pic>
    </p:spTree>
    <p:extLst>
      <p:ext uri="{BB962C8B-B14F-4D97-AF65-F5344CB8AC3E}">
        <p14:creationId xmlns:p14="http://schemas.microsoft.com/office/powerpoint/2010/main" val="13587331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1000" y="754379"/>
            <a:ext cx="8458200" cy="553998"/>
          </a:xfrm>
          <a:prstGeom prst="rect">
            <a:avLst/>
          </a:prstGeom>
        </p:spPr>
        <p:txBody>
          <a:bodyPr vert="horz" wrap="square" lIns="0" tIns="0" rIns="0" bIns="0" rtlCol="0">
            <a:spAutoFit/>
          </a:bodyPr>
          <a:lstStyle/>
          <a:p>
            <a:r>
              <a:rPr lang="en-US" dirty="0"/>
              <a:t>ERD with two team colors for </a:t>
            </a:r>
            <a:r>
              <a:rPr lang="en-US" altLang="zh-CN" dirty="0"/>
              <a:t>Project</a:t>
            </a:r>
            <a:r>
              <a:rPr lang="zh-CN" altLang="en-US" dirty="0"/>
              <a:t> </a:t>
            </a:r>
            <a:r>
              <a:rPr lang="en-US" altLang="zh-CN" dirty="0"/>
              <a:t>1</a:t>
            </a:r>
            <a:endParaRPr lang="en-US" dirty="0"/>
          </a:p>
        </p:txBody>
      </p:sp>
      <p:sp>
        <p:nvSpPr>
          <p:cNvPr id="3" name="TextBox 2"/>
          <p:cNvSpPr txBox="1"/>
          <p:nvPr/>
        </p:nvSpPr>
        <p:spPr>
          <a:xfrm>
            <a:off x="7124700" y="1066800"/>
            <a:ext cx="184731" cy="369332"/>
          </a:xfrm>
          <a:prstGeom prst="rect">
            <a:avLst/>
          </a:prstGeom>
          <a:noFill/>
        </p:spPr>
        <p:txBody>
          <a:bodyPr wrap="none" rtlCol="0">
            <a:spAutoFit/>
          </a:bodyPr>
          <a:lstStyle/>
          <a:p>
            <a:endParaRPr lang="en-US" dirty="0"/>
          </a:p>
        </p:txBody>
      </p:sp>
      <p:pic>
        <p:nvPicPr>
          <p:cNvPr id="7" name="Picture 6" descr="FigureQ4-21c-ERD-with-Two-Team-Colors-for-Question-21"/>
          <p:cNvPicPr/>
          <p:nvPr/>
        </p:nvPicPr>
        <p:blipFill>
          <a:blip r:embed="rId3">
            <a:extLst>
              <a:ext uri="{28A0092B-C50C-407E-A947-70E740481C1C}">
                <a14:useLocalDpi xmlns:a14="http://schemas.microsoft.com/office/drawing/2010/main" val="0"/>
              </a:ext>
            </a:extLst>
          </a:blip>
          <a:srcRect/>
          <a:stretch>
            <a:fillRect/>
          </a:stretch>
        </p:blipFill>
        <p:spPr bwMode="auto">
          <a:xfrm>
            <a:off x="1330906" y="1620798"/>
            <a:ext cx="6212894" cy="4322802"/>
          </a:xfrm>
          <a:prstGeom prst="rect">
            <a:avLst/>
          </a:prstGeom>
          <a:noFill/>
          <a:ln>
            <a:noFill/>
          </a:ln>
        </p:spPr>
      </p:pic>
    </p:spTree>
    <p:extLst>
      <p:ext uri="{BB962C8B-B14F-4D97-AF65-F5344CB8AC3E}">
        <p14:creationId xmlns:p14="http://schemas.microsoft.com/office/powerpoint/2010/main" val="1548995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1000" y="754379"/>
            <a:ext cx="8458200" cy="553998"/>
          </a:xfrm>
          <a:prstGeom prst="rect">
            <a:avLst/>
          </a:prstGeom>
        </p:spPr>
        <p:txBody>
          <a:bodyPr vert="horz" wrap="square" lIns="0" tIns="0" rIns="0" bIns="0" rtlCol="0">
            <a:spAutoFit/>
          </a:bodyPr>
          <a:lstStyle/>
          <a:p>
            <a:r>
              <a:rPr lang="en-US" dirty="0"/>
              <a:t>ERD with Color table for </a:t>
            </a:r>
            <a:r>
              <a:rPr lang="en-US" altLang="zh-CN" dirty="0"/>
              <a:t>Project</a:t>
            </a:r>
            <a:r>
              <a:rPr lang="zh-CN" altLang="en-US" dirty="0"/>
              <a:t> </a:t>
            </a:r>
            <a:r>
              <a:rPr lang="en-US" altLang="zh-CN" dirty="0"/>
              <a:t>1</a:t>
            </a:r>
            <a:endParaRPr lang="en-US" dirty="0"/>
          </a:p>
        </p:txBody>
      </p:sp>
      <p:sp>
        <p:nvSpPr>
          <p:cNvPr id="3" name="TextBox 2"/>
          <p:cNvSpPr txBox="1"/>
          <p:nvPr/>
        </p:nvSpPr>
        <p:spPr>
          <a:xfrm>
            <a:off x="7124700" y="1066800"/>
            <a:ext cx="184731" cy="369332"/>
          </a:xfrm>
          <a:prstGeom prst="rect">
            <a:avLst/>
          </a:prstGeom>
          <a:noFill/>
        </p:spPr>
        <p:txBody>
          <a:bodyPr wrap="none" rtlCol="0">
            <a:spAutoFit/>
          </a:bodyPr>
          <a:lstStyle/>
          <a:p>
            <a:endParaRPr lang="en-US" dirty="0"/>
          </a:p>
        </p:txBody>
      </p:sp>
      <p:pic>
        <p:nvPicPr>
          <p:cNvPr id="5" name="Picture 4" descr="FigQ4-21d-ERD-with-Team-Colors-Table-for-Question-21"/>
          <p:cNvPicPr/>
          <p:nvPr/>
        </p:nvPicPr>
        <p:blipFill>
          <a:blip r:embed="rId3">
            <a:extLst>
              <a:ext uri="{28A0092B-C50C-407E-A947-70E740481C1C}">
                <a14:useLocalDpi xmlns:a14="http://schemas.microsoft.com/office/drawing/2010/main" val="0"/>
              </a:ext>
            </a:extLst>
          </a:blip>
          <a:srcRect/>
          <a:stretch>
            <a:fillRect/>
          </a:stretch>
        </p:blipFill>
        <p:spPr bwMode="auto">
          <a:xfrm>
            <a:off x="1622715" y="1436132"/>
            <a:ext cx="5575300" cy="4933950"/>
          </a:xfrm>
          <a:prstGeom prst="rect">
            <a:avLst/>
          </a:prstGeom>
          <a:noFill/>
          <a:ln>
            <a:noFill/>
          </a:ln>
        </p:spPr>
      </p:pic>
    </p:spTree>
    <p:extLst>
      <p:ext uri="{BB962C8B-B14F-4D97-AF65-F5344CB8AC3E}">
        <p14:creationId xmlns:p14="http://schemas.microsoft.com/office/powerpoint/2010/main" val="17233095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74</TotalTime>
  <Words>1172</Words>
  <Application>Microsoft Macintosh PowerPoint</Application>
  <PresentationFormat>On-screen Show (4:3)</PresentationFormat>
  <Paragraphs>145</Paragraphs>
  <Slides>29</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Times New Roman</vt:lpstr>
      <vt:lpstr>Office Theme</vt:lpstr>
      <vt:lpstr>PROJECT #1</vt:lpstr>
      <vt:lpstr>Requirement for Project #1</vt:lpstr>
      <vt:lpstr>Submission</vt:lpstr>
      <vt:lpstr>Business rules</vt:lpstr>
      <vt:lpstr>Business rules</vt:lpstr>
      <vt:lpstr>Conceptual ERD for Project 1</vt:lpstr>
      <vt:lpstr>ERD with foreign keys for Project 1</vt:lpstr>
      <vt:lpstr>ERD with two team colors for Project 1</vt:lpstr>
      <vt:lpstr>ERD with Color table for Project 1</vt:lpstr>
      <vt:lpstr>PowerPoint Presentation</vt:lpstr>
      <vt:lpstr>Data Record</vt:lpstr>
      <vt:lpstr>Data dictionary</vt:lpstr>
      <vt:lpstr>Data dictionary</vt:lpstr>
      <vt:lpstr>Data type ranges</vt:lpstr>
      <vt:lpstr>Forward engineering</vt:lpstr>
      <vt:lpstr>Forward engineering (cont’d)</vt:lpstr>
      <vt:lpstr>Forward engineering (cont’d)</vt:lpstr>
      <vt:lpstr>Forward engineering errors !?!</vt:lpstr>
      <vt:lpstr>Common error #1</vt:lpstr>
      <vt:lpstr>Common error #2</vt:lpstr>
      <vt:lpstr>Common error #3</vt:lpstr>
      <vt:lpstr>Common error #3</vt:lpstr>
      <vt:lpstr>SQL statement questions</vt:lpstr>
      <vt:lpstr>Copy and Paste Query Results</vt:lpstr>
      <vt:lpstr>SQL statement #1</vt:lpstr>
      <vt:lpstr>SQL statement #2</vt:lpstr>
      <vt:lpstr>SQL statement #3</vt:lpstr>
      <vt:lpstr>SQL statement #4</vt:lpstr>
      <vt:lpstr>SQL statement #5</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dc:title>
  <dc:creator>Bader Albahlal</dc:creator>
  <cp:lastModifiedBy>Sarah Huerta</cp:lastModifiedBy>
  <cp:revision>18</cp:revision>
  <dcterms:created xsi:type="dcterms:W3CDTF">2020-06-15T02:57:47Z</dcterms:created>
  <dcterms:modified xsi:type="dcterms:W3CDTF">2021-02-16T18:21:27Z</dcterms:modified>
</cp:coreProperties>
</file>